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Lst>
  <p:sldSz cx="9906000" cy="6858000" type="A4"/>
  <p:notesSz cx="6742113" cy="9872663"/>
  <p:defaultTextStyle>
    <a:defPPr>
      <a:defRPr lang="fr-FR"/>
    </a:defPPr>
    <a:lvl1pPr marL="0" algn="l" defTabSz="957816" rtl="0" eaLnBrk="1" latinLnBrk="0" hangingPunct="1">
      <a:defRPr sz="1900" kern="1200">
        <a:solidFill>
          <a:schemeClr val="tx1"/>
        </a:solidFill>
        <a:latin typeface="+mn-lt"/>
        <a:ea typeface="+mn-ea"/>
        <a:cs typeface="+mn-cs"/>
      </a:defRPr>
    </a:lvl1pPr>
    <a:lvl2pPr marL="478908" algn="l" defTabSz="957816" rtl="0" eaLnBrk="1" latinLnBrk="0" hangingPunct="1">
      <a:defRPr sz="1900" kern="1200">
        <a:solidFill>
          <a:schemeClr val="tx1"/>
        </a:solidFill>
        <a:latin typeface="+mn-lt"/>
        <a:ea typeface="+mn-ea"/>
        <a:cs typeface="+mn-cs"/>
      </a:defRPr>
    </a:lvl2pPr>
    <a:lvl3pPr marL="957816" algn="l" defTabSz="957816" rtl="0" eaLnBrk="1" latinLnBrk="0" hangingPunct="1">
      <a:defRPr sz="1900" kern="1200">
        <a:solidFill>
          <a:schemeClr val="tx1"/>
        </a:solidFill>
        <a:latin typeface="+mn-lt"/>
        <a:ea typeface="+mn-ea"/>
        <a:cs typeface="+mn-cs"/>
      </a:defRPr>
    </a:lvl3pPr>
    <a:lvl4pPr marL="1436724" algn="l" defTabSz="957816" rtl="0" eaLnBrk="1" latinLnBrk="0" hangingPunct="1">
      <a:defRPr sz="1900" kern="1200">
        <a:solidFill>
          <a:schemeClr val="tx1"/>
        </a:solidFill>
        <a:latin typeface="+mn-lt"/>
        <a:ea typeface="+mn-ea"/>
        <a:cs typeface="+mn-cs"/>
      </a:defRPr>
    </a:lvl4pPr>
    <a:lvl5pPr marL="1915631" algn="l" defTabSz="957816" rtl="0" eaLnBrk="1" latinLnBrk="0" hangingPunct="1">
      <a:defRPr sz="1900" kern="1200">
        <a:solidFill>
          <a:schemeClr val="tx1"/>
        </a:solidFill>
        <a:latin typeface="+mn-lt"/>
        <a:ea typeface="+mn-ea"/>
        <a:cs typeface="+mn-cs"/>
      </a:defRPr>
    </a:lvl5pPr>
    <a:lvl6pPr marL="2394539" algn="l" defTabSz="957816" rtl="0" eaLnBrk="1" latinLnBrk="0" hangingPunct="1">
      <a:defRPr sz="1900" kern="1200">
        <a:solidFill>
          <a:schemeClr val="tx1"/>
        </a:solidFill>
        <a:latin typeface="+mn-lt"/>
        <a:ea typeface="+mn-ea"/>
        <a:cs typeface="+mn-cs"/>
      </a:defRPr>
    </a:lvl6pPr>
    <a:lvl7pPr marL="2873447" algn="l" defTabSz="957816" rtl="0" eaLnBrk="1" latinLnBrk="0" hangingPunct="1">
      <a:defRPr sz="1900" kern="1200">
        <a:solidFill>
          <a:schemeClr val="tx1"/>
        </a:solidFill>
        <a:latin typeface="+mn-lt"/>
        <a:ea typeface="+mn-ea"/>
        <a:cs typeface="+mn-cs"/>
      </a:defRPr>
    </a:lvl7pPr>
    <a:lvl8pPr marL="3352355" algn="l" defTabSz="957816" rtl="0" eaLnBrk="1" latinLnBrk="0" hangingPunct="1">
      <a:defRPr sz="1900" kern="1200">
        <a:solidFill>
          <a:schemeClr val="tx1"/>
        </a:solidFill>
        <a:latin typeface="+mn-lt"/>
        <a:ea typeface="+mn-ea"/>
        <a:cs typeface="+mn-cs"/>
      </a:defRPr>
    </a:lvl8pPr>
    <a:lvl9pPr marL="3831263" algn="l" defTabSz="957816"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A800"/>
    <a:srgbClr val="8EC000"/>
    <a:srgbClr val="0321FB"/>
    <a:srgbClr val="66FF33"/>
    <a:srgbClr val="99CC00"/>
    <a:srgbClr val="010A4B"/>
    <a:srgbClr val="CCCC00"/>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556" autoAdjust="0"/>
  </p:normalViewPr>
  <p:slideViewPr>
    <p:cSldViewPr>
      <p:cViewPr varScale="1">
        <p:scale>
          <a:sx n="55" d="100"/>
          <a:sy n="55" d="100"/>
        </p:scale>
        <p:origin x="1337" y="45"/>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7"/>
            <a:ext cx="84201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22F42922-5DAA-4089-A7EF-D32E8F1A1677}" type="datetimeFigureOut">
              <a:rPr lang="fr-FR" smtClean="0"/>
              <a:t>13/03/2019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D7CCE74-53C3-404E-91B2-EB815518DFF6}" type="slidenum">
              <a:rPr lang="fr-FR" smtClean="0"/>
              <a:t>‹N°›</a:t>
            </a:fld>
            <a:endParaRPr lang="fr-FR" dirty="0"/>
          </a:p>
        </p:txBody>
      </p:sp>
    </p:spTree>
    <p:extLst>
      <p:ext uri="{BB962C8B-B14F-4D97-AF65-F5344CB8AC3E}">
        <p14:creationId xmlns:p14="http://schemas.microsoft.com/office/powerpoint/2010/main" val="2216539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2F42922-5DAA-4089-A7EF-D32E8F1A1677}" type="datetimeFigureOut">
              <a:rPr lang="fr-FR" smtClean="0"/>
              <a:t>13/03/2019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D7CCE74-53C3-404E-91B2-EB815518DFF6}" type="slidenum">
              <a:rPr lang="fr-FR" smtClean="0"/>
              <a:t>‹N°›</a:t>
            </a:fld>
            <a:endParaRPr lang="fr-FR" dirty="0"/>
          </a:p>
        </p:txBody>
      </p:sp>
    </p:spTree>
    <p:extLst>
      <p:ext uri="{BB962C8B-B14F-4D97-AF65-F5344CB8AC3E}">
        <p14:creationId xmlns:p14="http://schemas.microsoft.com/office/powerpoint/2010/main" val="315251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81850" y="274640"/>
            <a:ext cx="222885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95300" y="274640"/>
            <a:ext cx="652145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2F42922-5DAA-4089-A7EF-D32E8F1A1677}" type="datetimeFigureOut">
              <a:rPr lang="fr-FR" smtClean="0"/>
              <a:t>13/03/2019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D7CCE74-53C3-404E-91B2-EB815518DFF6}" type="slidenum">
              <a:rPr lang="fr-FR" smtClean="0"/>
              <a:t>‹N°›</a:t>
            </a:fld>
            <a:endParaRPr lang="fr-FR" dirty="0"/>
          </a:p>
        </p:txBody>
      </p:sp>
    </p:spTree>
    <p:extLst>
      <p:ext uri="{BB962C8B-B14F-4D97-AF65-F5344CB8AC3E}">
        <p14:creationId xmlns:p14="http://schemas.microsoft.com/office/powerpoint/2010/main" val="505250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2F42922-5DAA-4089-A7EF-D32E8F1A1677}" type="datetimeFigureOut">
              <a:rPr lang="fr-FR" smtClean="0"/>
              <a:t>13/03/2019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D7CCE74-53C3-404E-91B2-EB815518DFF6}" type="slidenum">
              <a:rPr lang="fr-FR" smtClean="0"/>
              <a:t>‹N°›</a:t>
            </a:fld>
            <a:endParaRPr lang="fr-FR" dirty="0"/>
          </a:p>
        </p:txBody>
      </p:sp>
    </p:spTree>
    <p:extLst>
      <p:ext uri="{BB962C8B-B14F-4D97-AF65-F5344CB8AC3E}">
        <p14:creationId xmlns:p14="http://schemas.microsoft.com/office/powerpoint/2010/main" val="2223916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01"/>
            <a:ext cx="8420100" cy="1362075"/>
          </a:xfrm>
        </p:spPr>
        <p:txBody>
          <a:bodyPr anchor="t"/>
          <a:lstStyle>
            <a:lvl1pPr algn="l">
              <a:defRPr sz="4200" b="1" cap="all"/>
            </a:lvl1pPr>
          </a:lstStyle>
          <a:p>
            <a:r>
              <a:rPr lang="fr-FR" smtClean="0"/>
              <a:t>Modifiez le style du titre</a:t>
            </a:r>
            <a:endParaRPr lang="fr-FR"/>
          </a:p>
        </p:txBody>
      </p:sp>
      <p:sp>
        <p:nvSpPr>
          <p:cNvPr id="3" name="Espace réservé du texte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2F42922-5DAA-4089-A7EF-D32E8F1A1677}" type="datetimeFigureOut">
              <a:rPr lang="fr-FR" smtClean="0"/>
              <a:t>13/03/2019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D7CCE74-53C3-404E-91B2-EB815518DFF6}" type="slidenum">
              <a:rPr lang="fr-FR" smtClean="0"/>
              <a:t>‹N°›</a:t>
            </a:fld>
            <a:endParaRPr lang="fr-FR" dirty="0"/>
          </a:p>
        </p:txBody>
      </p:sp>
    </p:spTree>
    <p:extLst>
      <p:ext uri="{BB962C8B-B14F-4D97-AF65-F5344CB8AC3E}">
        <p14:creationId xmlns:p14="http://schemas.microsoft.com/office/powerpoint/2010/main" val="123240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2F42922-5DAA-4089-A7EF-D32E8F1A1677}" type="datetimeFigureOut">
              <a:rPr lang="fr-FR" smtClean="0"/>
              <a:t>13/03/2019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D7CCE74-53C3-404E-91B2-EB815518DFF6}" type="slidenum">
              <a:rPr lang="fr-FR" smtClean="0"/>
              <a:t>‹N°›</a:t>
            </a:fld>
            <a:endParaRPr lang="fr-FR" dirty="0"/>
          </a:p>
        </p:txBody>
      </p:sp>
    </p:spTree>
    <p:extLst>
      <p:ext uri="{BB962C8B-B14F-4D97-AF65-F5344CB8AC3E}">
        <p14:creationId xmlns:p14="http://schemas.microsoft.com/office/powerpoint/2010/main" val="3244954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95302"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95302" y="2174874"/>
            <a:ext cx="4376870" cy="3951289"/>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113" y="1535113"/>
            <a:ext cx="4378589"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032113" y="2174874"/>
            <a:ext cx="4378589" cy="3951289"/>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2F42922-5DAA-4089-A7EF-D32E8F1A1677}" type="datetimeFigureOut">
              <a:rPr lang="fr-FR" smtClean="0"/>
              <a:t>13/03/2019</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4D7CCE74-53C3-404E-91B2-EB815518DFF6}" type="slidenum">
              <a:rPr lang="fr-FR" smtClean="0"/>
              <a:t>‹N°›</a:t>
            </a:fld>
            <a:endParaRPr lang="fr-FR" dirty="0"/>
          </a:p>
        </p:txBody>
      </p:sp>
    </p:spTree>
    <p:extLst>
      <p:ext uri="{BB962C8B-B14F-4D97-AF65-F5344CB8AC3E}">
        <p14:creationId xmlns:p14="http://schemas.microsoft.com/office/powerpoint/2010/main" val="3135896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2F42922-5DAA-4089-A7EF-D32E8F1A1677}" type="datetimeFigureOut">
              <a:rPr lang="fr-FR" smtClean="0"/>
              <a:t>13/03/2019</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D7CCE74-53C3-404E-91B2-EB815518DFF6}" type="slidenum">
              <a:rPr lang="fr-FR" smtClean="0"/>
              <a:t>‹N°›</a:t>
            </a:fld>
            <a:endParaRPr lang="fr-FR" dirty="0"/>
          </a:p>
        </p:txBody>
      </p:sp>
    </p:spTree>
    <p:extLst>
      <p:ext uri="{BB962C8B-B14F-4D97-AF65-F5344CB8AC3E}">
        <p14:creationId xmlns:p14="http://schemas.microsoft.com/office/powerpoint/2010/main" val="377354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2F42922-5DAA-4089-A7EF-D32E8F1A1677}" type="datetimeFigureOut">
              <a:rPr lang="fr-FR" smtClean="0"/>
              <a:t>13/03/2019</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4D7CCE74-53C3-404E-91B2-EB815518DFF6}" type="slidenum">
              <a:rPr lang="fr-FR" smtClean="0"/>
              <a:t>‹N°›</a:t>
            </a:fld>
            <a:endParaRPr lang="fr-FR" dirty="0"/>
          </a:p>
        </p:txBody>
      </p:sp>
    </p:spTree>
    <p:extLst>
      <p:ext uri="{BB962C8B-B14F-4D97-AF65-F5344CB8AC3E}">
        <p14:creationId xmlns:p14="http://schemas.microsoft.com/office/powerpoint/2010/main" val="2039618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2" y="273051"/>
            <a:ext cx="3259006" cy="1162050"/>
          </a:xfrm>
        </p:spPr>
        <p:txBody>
          <a:bodyPr anchor="b"/>
          <a:lstStyle>
            <a:lvl1pPr algn="l">
              <a:defRPr sz="2100" b="1"/>
            </a:lvl1pPr>
          </a:lstStyle>
          <a:p>
            <a:r>
              <a:rPr lang="fr-FR" smtClean="0"/>
              <a:t>Modifiez le style du titre</a:t>
            </a:r>
            <a:endParaRPr lang="fr-FR"/>
          </a:p>
        </p:txBody>
      </p:sp>
      <p:sp>
        <p:nvSpPr>
          <p:cNvPr id="3" name="Espace réservé du contenu 2"/>
          <p:cNvSpPr>
            <a:spLocks noGrp="1"/>
          </p:cNvSpPr>
          <p:nvPr>
            <p:ph idx="1"/>
          </p:nvPr>
        </p:nvSpPr>
        <p:spPr>
          <a:xfrm>
            <a:off x="3872972" y="273051"/>
            <a:ext cx="5537730"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2"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2F42922-5DAA-4089-A7EF-D32E8F1A1677}" type="datetimeFigureOut">
              <a:rPr lang="fr-FR" smtClean="0"/>
              <a:t>13/03/2019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D7CCE74-53C3-404E-91B2-EB815518DFF6}" type="slidenum">
              <a:rPr lang="fr-FR" smtClean="0"/>
              <a:t>‹N°›</a:t>
            </a:fld>
            <a:endParaRPr lang="fr-FR" dirty="0"/>
          </a:p>
        </p:txBody>
      </p:sp>
    </p:spTree>
    <p:extLst>
      <p:ext uri="{BB962C8B-B14F-4D97-AF65-F5344CB8AC3E}">
        <p14:creationId xmlns:p14="http://schemas.microsoft.com/office/powerpoint/2010/main" val="1474608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1"/>
            <a:ext cx="5943600" cy="566738"/>
          </a:xfrm>
        </p:spPr>
        <p:txBody>
          <a:bodyPr anchor="b"/>
          <a:lstStyle>
            <a:lvl1pPr algn="l">
              <a:defRPr sz="2100" b="1"/>
            </a:lvl1pPr>
          </a:lstStyle>
          <a:p>
            <a:r>
              <a:rPr lang="fr-FR" smtClean="0"/>
              <a:t>Modifiez le style du titre</a:t>
            </a:r>
            <a:endParaRPr lang="fr-FR"/>
          </a:p>
        </p:txBody>
      </p:sp>
      <p:sp>
        <p:nvSpPr>
          <p:cNvPr id="3" name="Espace réservé pour une image  2"/>
          <p:cNvSpPr>
            <a:spLocks noGrp="1"/>
          </p:cNvSpPr>
          <p:nvPr>
            <p:ph type="pic" idx="1"/>
          </p:nvPr>
        </p:nvSpPr>
        <p:spPr>
          <a:xfrm>
            <a:off x="1941645" y="612774"/>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lang="fr-FR" dirty="0"/>
          </a:p>
        </p:txBody>
      </p:sp>
      <p:sp>
        <p:nvSpPr>
          <p:cNvPr id="4" name="Espace réservé du texte 3"/>
          <p:cNvSpPr>
            <a:spLocks noGrp="1"/>
          </p:cNvSpPr>
          <p:nvPr>
            <p:ph type="body" sz="half" idx="2"/>
          </p:nvPr>
        </p:nvSpPr>
        <p:spPr>
          <a:xfrm>
            <a:off x="1941645" y="5367339"/>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2F42922-5DAA-4089-A7EF-D32E8F1A1677}" type="datetimeFigureOut">
              <a:rPr lang="fr-FR" smtClean="0"/>
              <a:t>13/03/2019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D7CCE74-53C3-404E-91B2-EB815518DFF6}" type="slidenum">
              <a:rPr lang="fr-FR" smtClean="0"/>
              <a:t>‹N°›</a:t>
            </a:fld>
            <a:endParaRPr lang="fr-FR" dirty="0"/>
          </a:p>
        </p:txBody>
      </p:sp>
    </p:spTree>
    <p:extLst>
      <p:ext uri="{BB962C8B-B14F-4D97-AF65-F5344CB8AC3E}">
        <p14:creationId xmlns:p14="http://schemas.microsoft.com/office/powerpoint/2010/main" val="3710972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95300" y="274639"/>
            <a:ext cx="8915400" cy="1143000"/>
          </a:xfrm>
          <a:prstGeom prst="rect">
            <a:avLst/>
          </a:prstGeom>
        </p:spPr>
        <p:txBody>
          <a:bodyPr vert="horz" lIns="95782" tIns="47891" rIns="95782" bIns="47891"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22F42922-5DAA-4089-A7EF-D32E8F1A1677}" type="datetimeFigureOut">
              <a:rPr lang="fr-FR" smtClean="0"/>
              <a:t>13/03/2019</a:t>
            </a:fld>
            <a:endParaRPr lang="fr-FR" dirty="0"/>
          </a:p>
        </p:txBody>
      </p:sp>
      <p:sp>
        <p:nvSpPr>
          <p:cNvPr id="5" name="Espace réservé du pied de page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7099300" y="6356351"/>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4D7CCE74-53C3-404E-91B2-EB815518DFF6}" type="slidenum">
              <a:rPr lang="fr-FR" smtClean="0"/>
              <a:t>‹N°›</a:t>
            </a:fld>
            <a:endParaRPr lang="fr-FR" dirty="0"/>
          </a:p>
        </p:txBody>
      </p:sp>
    </p:spTree>
    <p:extLst>
      <p:ext uri="{BB962C8B-B14F-4D97-AF65-F5344CB8AC3E}">
        <p14:creationId xmlns:p14="http://schemas.microsoft.com/office/powerpoint/2010/main" val="4224250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816" rtl="0" eaLnBrk="1" latinLnBrk="0" hangingPunct="1">
        <a:spcBef>
          <a:spcPct val="0"/>
        </a:spcBef>
        <a:buNone/>
        <a:defRPr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78225" indent="-299317" algn="l" defTabSz="957816"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97270" indent="-239454" algn="l" defTabSz="957816"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76177" indent="-239454" algn="l" defTabSz="957816"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55085" indent="-239454" algn="l" defTabSz="957816"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33993" indent="-239454" algn="l" defTabSz="957816"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12901" indent="-239454" algn="l" defTabSz="957816"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591809" indent="-239454" algn="l" defTabSz="957816"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70717" indent="-239454" algn="l" defTabSz="957816"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fr-FR"/>
      </a:defPPr>
      <a:lvl1pPr marL="0" algn="l" defTabSz="957816" rtl="0" eaLnBrk="1" latinLnBrk="0" hangingPunct="1">
        <a:defRPr sz="1900" kern="1200">
          <a:solidFill>
            <a:schemeClr val="tx1"/>
          </a:solidFill>
          <a:latin typeface="+mn-lt"/>
          <a:ea typeface="+mn-ea"/>
          <a:cs typeface="+mn-cs"/>
        </a:defRPr>
      </a:lvl1pPr>
      <a:lvl2pPr marL="478908" algn="l" defTabSz="957816" rtl="0" eaLnBrk="1" latinLnBrk="0" hangingPunct="1">
        <a:defRPr sz="1900" kern="1200">
          <a:solidFill>
            <a:schemeClr val="tx1"/>
          </a:solidFill>
          <a:latin typeface="+mn-lt"/>
          <a:ea typeface="+mn-ea"/>
          <a:cs typeface="+mn-cs"/>
        </a:defRPr>
      </a:lvl2pPr>
      <a:lvl3pPr marL="957816" algn="l" defTabSz="957816" rtl="0" eaLnBrk="1" latinLnBrk="0" hangingPunct="1">
        <a:defRPr sz="1900" kern="1200">
          <a:solidFill>
            <a:schemeClr val="tx1"/>
          </a:solidFill>
          <a:latin typeface="+mn-lt"/>
          <a:ea typeface="+mn-ea"/>
          <a:cs typeface="+mn-cs"/>
        </a:defRPr>
      </a:lvl3pPr>
      <a:lvl4pPr marL="1436724" algn="l" defTabSz="957816" rtl="0" eaLnBrk="1" latinLnBrk="0" hangingPunct="1">
        <a:defRPr sz="1900" kern="1200">
          <a:solidFill>
            <a:schemeClr val="tx1"/>
          </a:solidFill>
          <a:latin typeface="+mn-lt"/>
          <a:ea typeface="+mn-ea"/>
          <a:cs typeface="+mn-cs"/>
        </a:defRPr>
      </a:lvl4pPr>
      <a:lvl5pPr marL="1915631" algn="l" defTabSz="957816" rtl="0" eaLnBrk="1" latinLnBrk="0" hangingPunct="1">
        <a:defRPr sz="1900" kern="1200">
          <a:solidFill>
            <a:schemeClr val="tx1"/>
          </a:solidFill>
          <a:latin typeface="+mn-lt"/>
          <a:ea typeface="+mn-ea"/>
          <a:cs typeface="+mn-cs"/>
        </a:defRPr>
      </a:lvl5pPr>
      <a:lvl6pPr marL="2394539" algn="l" defTabSz="957816" rtl="0" eaLnBrk="1" latinLnBrk="0" hangingPunct="1">
        <a:defRPr sz="1900" kern="1200">
          <a:solidFill>
            <a:schemeClr val="tx1"/>
          </a:solidFill>
          <a:latin typeface="+mn-lt"/>
          <a:ea typeface="+mn-ea"/>
          <a:cs typeface="+mn-cs"/>
        </a:defRPr>
      </a:lvl6pPr>
      <a:lvl7pPr marL="2873447" algn="l" defTabSz="957816" rtl="0" eaLnBrk="1" latinLnBrk="0" hangingPunct="1">
        <a:defRPr sz="1900" kern="1200">
          <a:solidFill>
            <a:schemeClr val="tx1"/>
          </a:solidFill>
          <a:latin typeface="+mn-lt"/>
          <a:ea typeface="+mn-ea"/>
          <a:cs typeface="+mn-cs"/>
        </a:defRPr>
      </a:lvl7pPr>
      <a:lvl8pPr marL="3352355" algn="l" defTabSz="957816" rtl="0" eaLnBrk="1" latinLnBrk="0" hangingPunct="1">
        <a:defRPr sz="1900" kern="1200">
          <a:solidFill>
            <a:schemeClr val="tx1"/>
          </a:solidFill>
          <a:latin typeface="+mn-lt"/>
          <a:ea typeface="+mn-ea"/>
          <a:cs typeface="+mn-cs"/>
        </a:defRPr>
      </a:lvl8pPr>
      <a:lvl9pPr marL="3831263" algn="l" defTabSz="957816"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18" Type="http://schemas.openxmlformats.org/officeDocument/2006/relationships/image" Target="../media/image15.png"/><Relationship Id="rId3" Type="http://schemas.openxmlformats.org/officeDocument/2006/relationships/image" Target="../media/image2.png"/><Relationship Id="rId21" Type="http://schemas.openxmlformats.org/officeDocument/2006/relationships/image" Target="../media/image18.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4.png"/><Relationship Id="rId2" Type="http://schemas.openxmlformats.org/officeDocument/2006/relationships/slideLayout" Target="../slideLayouts/slideLayout4.xml"/><Relationship Id="rId16" Type="http://schemas.openxmlformats.org/officeDocument/2006/relationships/image" Target="../media/image1.emf"/><Relationship Id="rId20" Type="http://schemas.openxmlformats.org/officeDocument/2006/relationships/image" Target="../media/image17.png"/><Relationship Id="rId1" Type="http://schemas.openxmlformats.org/officeDocument/2006/relationships/vmlDrawing" Target="../drawings/vmlDrawing1.v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5" Type="http://schemas.openxmlformats.org/officeDocument/2006/relationships/oleObject" Target="../embeddings/oleObject1.bin"/><Relationship Id="rId23" Type="http://schemas.openxmlformats.org/officeDocument/2006/relationships/image" Target="../media/image20.png"/><Relationship Id="rId10" Type="http://schemas.openxmlformats.org/officeDocument/2006/relationships/image" Target="../media/image9.png"/><Relationship Id="rId19" Type="http://schemas.openxmlformats.org/officeDocument/2006/relationships/image" Target="../media/image16.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19.png"/></Relationships>
</file>

<file path=ppt/slides/_rels/slide2.xml.rels><?xml version="1.0" encoding="UTF-8" standalone="yes"?>
<Relationships xmlns="http://schemas.openxmlformats.org/package/2006/relationships"><Relationship Id="rId8" Type="http://schemas.openxmlformats.org/officeDocument/2006/relationships/image" Target="../media/image21.emf"/><Relationship Id="rId3" Type="http://schemas.openxmlformats.org/officeDocument/2006/relationships/image" Target="../media/image11.png"/><Relationship Id="rId7"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22.png"/><Relationship Id="rId5" Type="http://schemas.openxmlformats.org/officeDocument/2006/relationships/hyperlink" Target="mailto:thibaud.delahaye@cea.fr" TargetMode="External"/><Relationship Id="rId4" Type="http://schemas.openxmlformats.org/officeDocument/2006/relationships/hyperlink" Target="mailto:jean-pierre.terraz@cea.f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7567330" y="2309474"/>
            <a:ext cx="784007" cy="584775"/>
          </a:xfrm>
          <a:prstGeom prst="rect">
            <a:avLst/>
          </a:prstGeom>
          <a:noFill/>
        </p:spPr>
        <p:txBody>
          <a:bodyPr wrap="square" rtlCol="0">
            <a:spAutoFit/>
          </a:bodyPr>
          <a:lstStyle/>
          <a:p>
            <a:r>
              <a:rPr lang="fr-FR" sz="2400" b="1" dirty="0" smtClean="0">
                <a:solidFill>
                  <a:schemeClr val="bg1"/>
                </a:solidFill>
                <a:latin typeface="Agency FB" pitchFamily="34" charset="0"/>
              </a:rPr>
              <a:t>n° </a:t>
            </a:r>
            <a:r>
              <a:rPr lang="fr-FR" sz="3200" b="1" dirty="0" smtClean="0">
                <a:solidFill>
                  <a:schemeClr val="bg1"/>
                </a:solidFill>
                <a:latin typeface="Agency FB" pitchFamily="34" charset="0"/>
              </a:rPr>
              <a:t>12</a:t>
            </a:r>
            <a:endParaRPr lang="fr-FR" sz="3200" b="1" dirty="0">
              <a:solidFill>
                <a:schemeClr val="bg1"/>
              </a:solidFill>
              <a:latin typeface="Agency FB" pitchFamily="34" charset="0"/>
            </a:endParaRPr>
          </a:p>
        </p:txBody>
      </p:sp>
      <p:sp>
        <p:nvSpPr>
          <p:cNvPr id="11" name="ZoneTexte 10"/>
          <p:cNvSpPr txBox="1"/>
          <p:nvPr/>
        </p:nvSpPr>
        <p:spPr>
          <a:xfrm>
            <a:off x="6498340" y="3114343"/>
            <a:ext cx="878606" cy="800219"/>
          </a:xfrm>
          <a:prstGeom prst="rect">
            <a:avLst/>
          </a:prstGeom>
          <a:noFill/>
        </p:spPr>
        <p:txBody>
          <a:bodyPr wrap="square" rtlCol="0">
            <a:spAutoFit/>
          </a:bodyPr>
          <a:lstStyle/>
          <a:p>
            <a:pPr algn="ctr"/>
            <a:endParaRPr lang="fr-FR" sz="100" b="1" dirty="0" smtClean="0">
              <a:solidFill>
                <a:schemeClr val="bg1"/>
              </a:solidFill>
              <a:latin typeface="Agency FB" pitchFamily="34" charset="0"/>
            </a:endParaRPr>
          </a:p>
          <a:p>
            <a:pPr algn="ctr"/>
            <a:endParaRPr lang="fr-FR" sz="300" b="1" dirty="0" smtClean="0">
              <a:solidFill>
                <a:schemeClr val="bg1"/>
              </a:solidFill>
              <a:latin typeface="Agency FB" pitchFamily="34" charset="0"/>
            </a:endParaRPr>
          </a:p>
          <a:p>
            <a:pPr algn="ctr"/>
            <a:r>
              <a:rPr lang="fr-FR" sz="1050" b="1" dirty="0" smtClean="0">
                <a:solidFill>
                  <a:schemeClr val="bg1"/>
                </a:solidFill>
                <a:latin typeface="Agency FB" pitchFamily="34" charset="0"/>
              </a:rPr>
              <a:t>Partenariat</a:t>
            </a:r>
          </a:p>
          <a:p>
            <a:pPr algn="ctr"/>
            <a:r>
              <a:rPr lang="fr-FR" sz="1050" b="1" dirty="0" smtClean="0">
                <a:solidFill>
                  <a:schemeClr val="bg1"/>
                </a:solidFill>
                <a:latin typeface="Agency FB" pitchFamily="34" charset="0"/>
              </a:rPr>
              <a:t>pour l’innovation</a:t>
            </a:r>
          </a:p>
          <a:p>
            <a:pPr algn="ctr"/>
            <a:r>
              <a:rPr lang="fr-FR" sz="1050" b="1" dirty="0" smtClean="0">
                <a:solidFill>
                  <a:schemeClr val="bg1"/>
                </a:solidFill>
                <a:latin typeface="Agency FB" pitchFamily="34" charset="0"/>
              </a:rPr>
              <a:t>technologique </a:t>
            </a:r>
          </a:p>
        </p:txBody>
      </p:sp>
      <p:sp>
        <p:nvSpPr>
          <p:cNvPr id="8" name="Rectangle 7"/>
          <p:cNvSpPr/>
          <p:nvPr/>
        </p:nvSpPr>
        <p:spPr>
          <a:xfrm>
            <a:off x="5673080" y="5445224"/>
            <a:ext cx="129614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ZoneTexte 12"/>
          <p:cNvSpPr txBox="1"/>
          <p:nvPr/>
        </p:nvSpPr>
        <p:spPr>
          <a:xfrm>
            <a:off x="7408527" y="4136679"/>
            <a:ext cx="1010778" cy="615553"/>
          </a:xfrm>
          <a:prstGeom prst="rect">
            <a:avLst/>
          </a:prstGeom>
          <a:noFill/>
        </p:spPr>
        <p:txBody>
          <a:bodyPr wrap="square" rtlCol="0">
            <a:spAutoFit/>
          </a:bodyPr>
          <a:lstStyle/>
          <a:p>
            <a:pPr algn="ctr"/>
            <a:endParaRPr lang="fr-FR" sz="100" b="1" dirty="0" smtClean="0">
              <a:solidFill>
                <a:schemeClr val="bg1"/>
              </a:solidFill>
              <a:latin typeface="Agency FB" pitchFamily="34" charset="0"/>
            </a:endParaRPr>
          </a:p>
          <a:p>
            <a:pPr algn="ctr"/>
            <a:r>
              <a:rPr lang="fr-FR" sz="1100" b="1" dirty="0" smtClean="0">
                <a:solidFill>
                  <a:schemeClr val="bg1"/>
                </a:solidFill>
                <a:latin typeface="Agency FB" pitchFamily="34" charset="0"/>
              </a:rPr>
              <a:t>et le développement </a:t>
            </a:r>
          </a:p>
          <a:p>
            <a:pPr algn="ctr"/>
            <a:r>
              <a:rPr lang="fr-FR" sz="1100" b="1" dirty="0" smtClean="0">
                <a:solidFill>
                  <a:schemeClr val="bg1"/>
                </a:solidFill>
                <a:latin typeface="Agency FB" pitchFamily="34" charset="0"/>
              </a:rPr>
              <a:t>économique</a:t>
            </a:r>
            <a:endParaRPr lang="fr-FR" sz="1100" b="1" dirty="0">
              <a:solidFill>
                <a:schemeClr val="bg1"/>
              </a:solidFill>
              <a:latin typeface="Agency FB" pitchFamily="34" charset="0"/>
            </a:endParaRPr>
          </a:p>
        </p:txBody>
      </p:sp>
      <p:pic>
        <p:nvPicPr>
          <p:cNvPr id="1032"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2263" y="4967934"/>
            <a:ext cx="1264215" cy="611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62375" y="5479157"/>
            <a:ext cx="1055232" cy="3084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4" descr="Afficher l'image d'origin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03427" y="4986363"/>
            <a:ext cx="889983" cy="38447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Résultat de recherche d'images pour &quot;logo aqua valley&quo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3787" y="5348782"/>
            <a:ext cx="943598" cy="384474"/>
          </a:xfrm>
          <a:prstGeom prst="rect">
            <a:avLst/>
          </a:prstGeom>
          <a:noFill/>
          <a:extLst>
            <a:ext uri="{909E8E84-426E-40DD-AFC4-6F175D3DCCD1}">
              <a14:hiddenFill xmlns:a14="http://schemas.microsoft.com/office/drawing/2010/main">
                <a:solidFill>
                  <a:srgbClr val="FFFFFF"/>
                </a:solidFill>
              </a14:hiddenFill>
            </a:ext>
          </a:extLst>
        </p:spPr>
      </p:pic>
      <p:sp>
        <p:nvSpPr>
          <p:cNvPr id="23" name="ZoneTexte 22"/>
          <p:cNvSpPr txBox="1"/>
          <p:nvPr/>
        </p:nvSpPr>
        <p:spPr>
          <a:xfrm>
            <a:off x="5961947" y="413262"/>
            <a:ext cx="3872736" cy="777136"/>
          </a:xfrm>
          <a:prstGeom prst="rect">
            <a:avLst/>
          </a:prstGeom>
          <a:solidFill>
            <a:schemeClr val="bg1"/>
          </a:solidFill>
        </p:spPr>
        <p:txBody>
          <a:bodyPr wrap="square" rtlCol="0">
            <a:spAutoFit/>
          </a:bodyPr>
          <a:lstStyle/>
          <a:p>
            <a:pPr algn="ctr"/>
            <a:r>
              <a:rPr lang="fr-FR" sz="1800" b="1" dirty="0" smtClean="0">
                <a:solidFill>
                  <a:srgbClr val="FF0000"/>
                </a:solidFill>
              </a:rPr>
              <a:t>12</a:t>
            </a:r>
            <a:r>
              <a:rPr lang="fr-FR" sz="1800" b="1" baseline="30000" dirty="0" smtClean="0">
                <a:solidFill>
                  <a:srgbClr val="FF0000"/>
                </a:solidFill>
              </a:rPr>
              <a:t>èmes</a:t>
            </a:r>
            <a:r>
              <a:rPr lang="fr-FR" sz="1800" b="1" dirty="0" smtClean="0">
                <a:solidFill>
                  <a:srgbClr val="FF0000"/>
                </a:solidFill>
              </a:rPr>
              <a:t> RENCONTRES CEA-INDUSTRIE</a:t>
            </a:r>
            <a:r>
              <a:rPr lang="fr-FR" sz="1000" b="1" dirty="0" smtClean="0">
                <a:solidFill>
                  <a:schemeClr val="tx1">
                    <a:lumMod val="50000"/>
                    <a:lumOff val="50000"/>
                  </a:schemeClr>
                </a:solidFill>
              </a:rPr>
              <a:t> </a:t>
            </a:r>
            <a:r>
              <a:rPr lang="fr-FR" sz="1050" b="1" dirty="0" smtClean="0">
                <a:solidFill>
                  <a:schemeClr val="tx1">
                    <a:lumMod val="50000"/>
                    <a:lumOff val="50000"/>
                  </a:schemeClr>
                </a:solidFill>
              </a:rPr>
              <a:t>L’innovation par le transfert de technologies vers les industriels</a:t>
            </a:r>
          </a:p>
          <a:p>
            <a:pPr algn="ctr"/>
            <a:r>
              <a:rPr lang="fr-FR" sz="1600" b="1" dirty="0">
                <a:solidFill>
                  <a:srgbClr val="FF0000"/>
                </a:solidFill>
                <a:latin typeface="Agency FB" pitchFamily="34" charset="0"/>
              </a:rPr>
              <a:t>Jeudi 27 juin 2019    </a:t>
            </a:r>
            <a:r>
              <a:rPr lang="fr-FR" sz="1600" b="1" dirty="0">
                <a:solidFill>
                  <a:srgbClr val="7CA800"/>
                </a:solidFill>
                <a:latin typeface="Agency FB" pitchFamily="34" charset="0"/>
              </a:rPr>
              <a:t>8h30 – </a:t>
            </a:r>
            <a:r>
              <a:rPr lang="fr-FR" sz="1600" b="1" dirty="0" smtClean="0">
                <a:solidFill>
                  <a:srgbClr val="7CA800"/>
                </a:solidFill>
                <a:latin typeface="Agency FB" pitchFamily="34" charset="0"/>
              </a:rPr>
              <a:t>16h00</a:t>
            </a:r>
            <a:endParaRPr lang="fr-FR" sz="1000" b="1" dirty="0">
              <a:solidFill>
                <a:schemeClr val="tx1">
                  <a:lumMod val="50000"/>
                  <a:lumOff val="50000"/>
                </a:schemeClr>
              </a:solidFill>
            </a:endParaRPr>
          </a:p>
        </p:txBody>
      </p:sp>
      <p:pic>
        <p:nvPicPr>
          <p:cNvPr id="29"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97825" y="4684032"/>
            <a:ext cx="1237443" cy="2594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Image 3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70826" y="4395455"/>
            <a:ext cx="510994" cy="653832"/>
          </a:xfrm>
          <a:prstGeom prst="rect">
            <a:avLst/>
          </a:prstGeom>
        </p:spPr>
      </p:pic>
      <p:pic>
        <p:nvPicPr>
          <p:cNvPr id="31" name="Picture 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10520" y="5776332"/>
            <a:ext cx="1376660" cy="3845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ZoneTexte 31"/>
          <p:cNvSpPr txBox="1"/>
          <p:nvPr/>
        </p:nvSpPr>
        <p:spPr>
          <a:xfrm>
            <a:off x="145446" y="3854424"/>
            <a:ext cx="3198633" cy="292388"/>
          </a:xfrm>
          <a:prstGeom prst="rect">
            <a:avLst/>
          </a:prstGeom>
          <a:solidFill>
            <a:schemeClr val="bg1"/>
          </a:solidFill>
        </p:spPr>
        <p:txBody>
          <a:bodyPr wrap="none" rtlCol="0">
            <a:spAutoFit/>
          </a:bodyPr>
          <a:lstStyle/>
          <a:p>
            <a:r>
              <a:rPr lang="fr-FR" sz="1300" b="1" dirty="0" smtClean="0">
                <a:solidFill>
                  <a:srgbClr val="FF0000"/>
                </a:solidFill>
              </a:rPr>
              <a:t>Rencontres organisées en partenariat avec :</a:t>
            </a:r>
            <a:endParaRPr lang="fr-FR" sz="1300" b="1" dirty="0">
              <a:solidFill>
                <a:srgbClr val="FF0000"/>
              </a:solidFill>
            </a:endParaRPr>
          </a:p>
        </p:txBody>
      </p:sp>
      <p:pic>
        <p:nvPicPr>
          <p:cNvPr id="1026" name="Image 5" descr="image0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20472" y="6011973"/>
            <a:ext cx="862259" cy="228904"/>
          </a:xfrm>
          <a:prstGeom prst="rect">
            <a:avLst/>
          </a:prstGeom>
          <a:solidFill>
            <a:schemeClr val="bg1"/>
          </a:solidFill>
          <a:ln>
            <a:noFill/>
          </a:ln>
        </p:spPr>
      </p:pic>
      <p:sp>
        <p:nvSpPr>
          <p:cNvPr id="30" name="ZoneTexte 29"/>
          <p:cNvSpPr txBox="1"/>
          <p:nvPr/>
        </p:nvSpPr>
        <p:spPr>
          <a:xfrm>
            <a:off x="5225151" y="5626942"/>
            <a:ext cx="4468726" cy="615553"/>
          </a:xfrm>
          <a:prstGeom prst="rect">
            <a:avLst/>
          </a:prstGeom>
          <a:solidFill>
            <a:schemeClr val="tx1">
              <a:lumMod val="50000"/>
              <a:lumOff val="50000"/>
            </a:schemeClr>
          </a:solidFill>
        </p:spPr>
        <p:txBody>
          <a:bodyPr wrap="square" rtlCol="0">
            <a:spAutoFit/>
          </a:bodyPr>
          <a:lstStyle/>
          <a:p>
            <a:r>
              <a:rPr lang="fr-FR" sz="1100" dirty="0" smtClean="0">
                <a:solidFill>
                  <a:schemeClr val="bg1"/>
                </a:solidFill>
              </a:rPr>
              <a:t>Ces 12</a:t>
            </a:r>
            <a:r>
              <a:rPr lang="fr-FR" sz="1100" baseline="30000" dirty="0" smtClean="0">
                <a:solidFill>
                  <a:schemeClr val="bg1"/>
                </a:solidFill>
              </a:rPr>
              <a:t>èmes</a:t>
            </a:r>
            <a:r>
              <a:rPr lang="fr-FR" sz="1100" dirty="0" smtClean="0">
                <a:solidFill>
                  <a:schemeClr val="bg1"/>
                </a:solidFill>
              </a:rPr>
              <a:t> rencontres se dérouleront dans les locaux de l’ICSM </a:t>
            </a:r>
          </a:p>
          <a:p>
            <a:r>
              <a:rPr lang="fr-FR" sz="1400" b="1" dirty="0">
                <a:solidFill>
                  <a:schemeClr val="bg1"/>
                </a:solidFill>
              </a:rPr>
              <a:t> </a:t>
            </a:r>
            <a:r>
              <a:rPr lang="fr-FR" sz="1400" b="1" dirty="0" smtClean="0">
                <a:solidFill>
                  <a:schemeClr val="bg1"/>
                </a:solidFill>
              </a:rPr>
              <a:t>    Institut de Chimie Séparative de Marcoule</a:t>
            </a:r>
          </a:p>
          <a:p>
            <a:r>
              <a:rPr lang="fr-FR" sz="900" dirty="0" smtClean="0">
                <a:solidFill>
                  <a:schemeClr val="bg1"/>
                </a:solidFill>
              </a:rPr>
              <a:t>      CEA Marcoule – 30207 Bagnoles-sur-Cèze - Voir plan d’accès en page 4</a:t>
            </a:r>
            <a:endParaRPr lang="fr-FR" sz="900" dirty="0">
              <a:solidFill>
                <a:schemeClr val="bg1"/>
              </a:solidFill>
            </a:endParaRPr>
          </a:p>
        </p:txBody>
      </p:sp>
      <p:pic>
        <p:nvPicPr>
          <p:cNvPr id="25" name="Image 24"/>
          <p:cNvPicPr>
            <a:picLocks noChangeAspect="1"/>
          </p:cNvPicPr>
          <p:nvPr/>
        </p:nvPicPr>
        <p:blipFill>
          <a:blip r:embed="rId11"/>
          <a:stretch>
            <a:fillRect/>
          </a:stretch>
        </p:blipFill>
        <p:spPr>
          <a:xfrm>
            <a:off x="8985448" y="5667045"/>
            <a:ext cx="536860" cy="509824"/>
          </a:xfrm>
          <a:prstGeom prst="rect">
            <a:avLst/>
          </a:prstGeom>
        </p:spPr>
      </p:pic>
      <p:sp>
        <p:nvSpPr>
          <p:cNvPr id="19" name="ZoneTexte 18"/>
          <p:cNvSpPr txBox="1"/>
          <p:nvPr/>
        </p:nvSpPr>
        <p:spPr>
          <a:xfrm>
            <a:off x="5152283" y="4986363"/>
            <a:ext cx="3905173" cy="600164"/>
          </a:xfrm>
          <a:prstGeom prst="rect">
            <a:avLst/>
          </a:prstGeom>
          <a:noFill/>
        </p:spPr>
        <p:txBody>
          <a:bodyPr wrap="square" rtlCol="0">
            <a:spAutoFit/>
          </a:bodyPr>
          <a:lstStyle/>
          <a:p>
            <a:r>
              <a:rPr lang="fr-FR" sz="1100" b="1" dirty="0" smtClean="0">
                <a:solidFill>
                  <a:srgbClr val="7CA800"/>
                </a:solidFill>
              </a:rPr>
              <a:t>Pour s’inscrire (inscription gratuite et obligatoire)</a:t>
            </a:r>
          </a:p>
          <a:p>
            <a:r>
              <a:rPr lang="fr-FR" sz="1100" b="1" dirty="0" smtClean="0">
                <a:solidFill>
                  <a:srgbClr val="7CA800"/>
                </a:solidFill>
              </a:rPr>
              <a:t>Pour réserver les rendez-vous BtoB</a:t>
            </a:r>
          </a:p>
          <a:p>
            <a:r>
              <a:rPr lang="fr-FR" sz="1100" b="1" dirty="0" smtClean="0">
                <a:solidFill>
                  <a:srgbClr val="7CA800"/>
                </a:solidFill>
              </a:rPr>
              <a:t>Pour consulter les fiches marketing des technologies présentées</a:t>
            </a:r>
          </a:p>
        </p:txBody>
      </p:sp>
      <p:sp>
        <p:nvSpPr>
          <p:cNvPr id="26" name="Rectangle 25"/>
          <p:cNvSpPr/>
          <p:nvPr/>
        </p:nvSpPr>
        <p:spPr>
          <a:xfrm>
            <a:off x="5109264" y="116632"/>
            <a:ext cx="4668272" cy="6624736"/>
          </a:xfrm>
          <a:prstGeom prst="rect">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6"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631258" y="6320497"/>
            <a:ext cx="2062619" cy="3948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96192" y="6339722"/>
            <a:ext cx="2062619" cy="3948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8"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4119" y="6320497"/>
            <a:ext cx="2062619" cy="3948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60663" y="6343464"/>
            <a:ext cx="2062619" cy="3948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 name="Rectangle 49"/>
          <p:cNvSpPr/>
          <p:nvPr/>
        </p:nvSpPr>
        <p:spPr>
          <a:xfrm>
            <a:off x="187273" y="116632"/>
            <a:ext cx="4668272" cy="6624736"/>
          </a:xfrm>
          <a:prstGeom prst="rect">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2" name="Image 51"/>
          <p:cNvPicPr>
            <a:picLocks noChangeAspect="1"/>
          </p:cNvPicPr>
          <p:nvPr/>
        </p:nvPicPr>
        <p:blipFill>
          <a:blip r:embed="rId11"/>
          <a:stretch>
            <a:fillRect/>
          </a:stretch>
        </p:blipFill>
        <p:spPr>
          <a:xfrm>
            <a:off x="374119" y="4698494"/>
            <a:ext cx="536860" cy="509824"/>
          </a:xfrm>
          <a:prstGeom prst="rect">
            <a:avLst/>
          </a:prstGeom>
        </p:spPr>
      </p:pic>
      <p:pic>
        <p:nvPicPr>
          <p:cNvPr id="39" name="Picture 2" descr="part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488092" y="5979743"/>
            <a:ext cx="1212761" cy="274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Picture 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403202" y="4433756"/>
            <a:ext cx="1026128" cy="863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1" name="Objet 40"/>
          <p:cNvGraphicFramePr>
            <a:graphicFrameLocks noChangeAspect="1"/>
          </p:cNvGraphicFramePr>
          <p:nvPr>
            <p:extLst>
              <p:ext uri="{D42A27DB-BD31-4B8C-83A1-F6EECF244321}">
                <p14:modId xmlns:p14="http://schemas.microsoft.com/office/powerpoint/2010/main" val="2441575448"/>
              </p:ext>
            </p:extLst>
          </p:nvPr>
        </p:nvGraphicFramePr>
        <p:xfrm>
          <a:off x="5153978" y="400345"/>
          <a:ext cx="909829" cy="743005"/>
        </p:xfrm>
        <a:graphic>
          <a:graphicData uri="http://schemas.openxmlformats.org/presentationml/2006/ole">
            <mc:AlternateContent xmlns:mc="http://schemas.openxmlformats.org/markup-compatibility/2006">
              <mc:Choice xmlns:v="urn:schemas-microsoft-com:vml" Requires="v">
                <p:oleObj spid="_x0000_s1060" name="Acrobat Document" r:id="rId15" imgW="2156411" imgH="1760220" progId="AcroExch.Document.2017">
                  <p:embed/>
                </p:oleObj>
              </mc:Choice>
              <mc:Fallback>
                <p:oleObj name="Acrobat Document" r:id="rId15" imgW="2156411" imgH="1760220" progId="AcroExch.Document.2017">
                  <p:embed/>
                  <p:pic>
                    <p:nvPicPr>
                      <p:cNvPr id="0" name=""/>
                      <p:cNvPicPr/>
                      <p:nvPr/>
                    </p:nvPicPr>
                    <p:blipFill>
                      <a:blip r:embed="rId16"/>
                      <a:stretch>
                        <a:fillRect/>
                      </a:stretch>
                    </p:blipFill>
                    <p:spPr>
                      <a:xfrm>
                        <a:off x="5153978" y="400345"/>
                        <a:ext cx="909829" cy="743005"/>
                      </a:xfrm>
                      <a:prstGeom prst="rect">
                        <a:avLst/>
                      </a:prstGeom>
                    </p:spPr>
                  </p:pic>
                </p:oleObj>
              </mc:Fallback>
            </mc:AlternateContent>
          </a:graphicData>
        </a:graphic>
      </p:graphicFrame>
      <p:pic>
        <p:nvPicPr>
          <p:cNvPr id="42" name="Image 41"/>
          <p:cNvPicPr>
            <a:picLocks noChangeAspect="1"/>
          </p:cNvPicPr>
          <p:nvPr/>
        </p:nvPicPr>
        <p:blipFill>
          <a:blip r:embed="rId17"/>
          <a:stretch>
            <a:fillRect/>
          </a:stretch>
        </p:blipFill>
        <p:spPr>
          <a:xfrm>
            <a:off x="5594297" y="1293162"/>
            <a:ext cx="3675230" cy="3770786"/>
          </a:xfrm>
          <a:prstGeom prst="rect">
            <a:avLst/>
          </a:prstGeom>
        </p:spPr>
      </p:pic>
      <p:pic>
        <p:nvPicPr>
          <p:cNvPr id="5" name="Image 4"/>
          <p:cNvPicPr>
            <a:picLocks noChangeAspect="1"/>
          </p:cNvPicPr>
          <p:nvPr/>
        </p:nvPicPr>
        <p:blipFill>
          <a:blip r:embed="rId18"/>
          <a:stretch>
            <a:fillRect/>
          </a:stretch>
        </p:blipFill>
        <p:spPr>
          <a:xfrm>
            <a:off x="1441325" y="4158745"/>
            <a:ext cx="724106" cy="410651"/>
          </a:xfrm>
          <a:prstGeom prst="rect">
            <a:avLst/>
          </a:prstGeom>
        </p:spPr>
      </p:pic>
      <p:pic>
        <p:nvPicPr>
          <p:cNvPr id="6" name="Image 5"/>
          <p:cNvPicPr>
            <a:picLocks noChangeAspect="1"/>
          </p:cNvPicPr>
          <p:nvPr/>
        </p:nvPicPr>
        <p:blipFill>
          <a:blip r:embed="rId19"/>
          <a:stretch>
            <a:fillRect/>
          </a:stretch>
        </p:blipFill>
        <p:spPr>
          <a:xfrm>
            <a:off x="298598" y="4187795"/>
            <a:ext cx="889008" cy="422688"/>
          </a:xfrm>
          <a:prstGeom prst="rect">
            <a:avLst/>
          </a:prstGeom>
        </p:spPr>
      </p:pic>
      <p:pic>
        <p:nvPicPr>
          <p:cNvPr id="9" name="Image 8"/>
          <p:cNvPicPr>
            <a:picLocks noChangeAspect="1"/>
          </p:cNvPicPr>
          <p:nvPr/>
        </p:nvPicPr>
        <p:blipFill>
          <a:blip r:embed="rId20"/>
          <a:stretch>
            <a:fillRect/>
          </a:stretch>
        </p:blipFill>
        <p:spPr>
          <a:xfrm flipV="1">
            <a:off x="2420233" y="4186314"/>
            <a:ext cx="969619" cy="419868"/>
          </a:xfrm>
          <a:prstGeom prst="rect">
            <a:avLst/>
          </a:prstGeom>
        </p:spPr>
      </p:pic>
      <p:pic>
        <p:nvPicPr>
          <p:cNvPr id="12" name="Image 11"/>
          <p:cNvPicPr>
            <a:picLocks noChangeAspect="1"/>
          </p:cNvPicPr>
          <p:nvPr/>
        </p:nvPicPr>
        <p:blipFill>
          <a:blip r:embed="rId21"/>
          <a:stretch>
            <a:fillRect/>
          </a:stretch>
        </p:blipFill>
        <p:spPr>
          <a:xfrm>
            <a:off x="3786093" y="4076192"/>
            <a:ext cx="731981" cy="284427"/>
          </a:xfrm>
          <a:prstGeom prst="rect">
            <a:avLst/>
          </a:prstGeom>
        </p:spPr>
      </p:pic>
      <p:pic>
        <p:nvPicPr>
          <p:cNvPr id="44" name="BagnolsCeze_CEA.pdf" descr="BagnolsCeze_CEA.pdf"/>
          <p:cNvPicPr>
            <a:picLocks noChangeAspect="1"/>
          </p:cNvPicPr>
          <p:nvPr/>
        </p:nvPicPr>
        <p:blipFill>
          <a:blip r:embed="rId22">
            <a:extLst/>
          </a:blip>
          <a:srcRect l="2401" t="3032" r="8032" b="6955"/>
          <a:stretch>
            <a:fillRect/>
          </a:stretch>
        </p:blipFill>
        <p:spPr>
          <a:xfrm>
            <a:off x="194787" y="483493"/>
            <a:ext cx="4628495" cy="3333365"/>
          </a:xfrm>
          <a:prstGeom prst="rect">
            <a:avLst/>
          </a:prstGeom>
          <a:ln w="12700">
            <a:miter lim="400000"/>
          </a:ln>
        </p:spPr>
      </p:pic>
      <p:sp>
        <p:nvSpPr>
          <p:cNvPr id="45" name="ZoneTexte 34"/>
          <p:cNvSpPr txBox="1"/>
          <p:nvPr/>
        </p:nvSpPr>
        <p:spPr>
          <a:xfrm>
            <a:off x="254870" y="172017"/>
            <a:ext cx="3099007" cy="281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300" b="1">
                <a:solidFill>
                  <a:srgbClr val="FF0000"/>
                </a:solidFill>
                <a:latin typeface="Arial Narrow"/>
                <a:ea typeface="Arial Narrow"/>
                <a:cs typeface="Arial Narrow"/>
                <a:sym typeface="Arial Narrow"/>
              </a:defRPr>
            </a:lvl1pPr>
          </a:lstStyle>
          <a:p>
            <a:r>
              <a:rPr dirty="0"/>
              <a:t>Plan </a:t>
            </a:r>
            <a:r>
              <a:rPr dirty="0" err="1"/>
              <a:t>d’accès</a:t>
            </a:r>
            <a:r>
              <a:rPr dirty="0"/>
              <a:t> à </a:t>
            </a:r>
            <a:r>
              <a:rPr dirty="0" err="1"/>
              <a:t>l’ICSM</a:t>
            </a:r>
            <a:r>
              <a:rPr dirty="0"/>
              <a:t> – Parking </a:t>
            </a:r>
            <a:r>
              <a:rPr dirty="0" err="1"/>
              <a:t>Visiatome</a:t>
            </a:r>
            <a:r>
              <a:rPr dirty="0"/>
              <a:t> :</a:t>
            </a:r>
          </a:p>
        </p:txBody>
      </p:sp>
      <p:sp>
        <p:nvSpPr>
          <p:cNvPr id="51" name="ZoneTexte 50"/>
          <p:cNvSpPr txBox="1"/>
          <p:nvPr/>
        </p:nvSpPr>
        <p:spPr>
          <a:xfrm>
            <a:off x="8662567" y="4976543"/>
            <a:ext cx="1056495" cy="5847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57815" rtl="0" fontAlgn="auto" latinLnBrk="0" hangingPunct="0">
              <a:lnSpc>
                <a:spcPct val="100000"/>
              </a:lnSpc>
              <a:spcBef>
                <a:spcPts val="0"/>
              </a:spcBef>
              <a:spcAft>
                <a:spcPts val="0"/>
              </a:spcAft>
              <a:buClrTx/>
              <a:buSzTx/>
              <a:buFontTx/>
              <a:buNone/>
              <a:tabLst/>
            </a:pPr>
            <a:r>
              <a:rPr kumimoji="0" lang="fr-FR" sz="800" b="0" i="0" u="none" strike="noStrike" cap="none" spc="0" normalizeH="0" baseline="0" dirty="0" smtClean="0">
                <a:ln>
                  <a:noFill/>
                </a:ln>
                <a:solidFill>
                  <a:srgbClr val="7CA800"/>
                </a:solidFill>
                <a:effectLst/>
                <a:uFillTx/>
                <a:latin typeface="+mn-lt"/>
                <a:ea typeface="+mn-ea"/>
                <a:cs typeface="+mn-cs"/>
                <a:sym typeface="Calibri"/>
              </a:rPr>
              <a:t>Une plateforme web sera tout prochainement mise en ligne</a:t>
            </a:r>
            <a:endParaRPr kumimoji="0" lang="fr-FR" sz="800" b="0" i="0" u="none" strike="noStrike" cap="none" spc="0" normalizeH="0" baseline="0" dirty="0">
              <a:ln>
                <a:noFill/>
              </a:ln>
              <a:solidFill>
                <a:srgbClr val="7CA800"/>
              </a:solidFill>
              <a:effectLst/>
              <a:uFillTx/>
              <a:latin typeface="+mn-lt"/>
              <a:ea typeface="+mn-ea"/>
              <a:cs typeface="+mn-cs"/>
              <a:sym typeface="Calibri"/>
            </a:endParaRPr>
          </a:p>
        </p:txBody>
      </p:sp>
      <p:pic>
        <p:nvPicPr>
          <p:cNvPr id="17" name="Image 16"/>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2330446" y="5280474"/>
            <a:ext cx="561469" cy="516760"/>
          </a:xfrm>
          <a:prstGeom prst="rect">
            <a:avLst/>
          </a:prstGeom>
        </p:spPr>
      </p:pic>
    </p:spTree>
    <p:extLst>
      <p:ext uri="{BB962C8B-B14F-4D97-AF65-F5344CB8AC3E}">
        <p14:creationId xmlns:p14="http://schemas.microsoft.com/office/powerpoint/2010/main" val="1862925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93160" y="6107360"/>
            <a:ext cx="3286755" cy="6291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Espace réservé du contenu 3"/>
          <p:cNvSpPr>
            <a:spLocks noGrp="1"/>
          </p:cNvSpPr>
          <p:nvPr>
            <p:ph sz="half" idx="2"/>
          </p:nvPr>
        </p:nvSpPr>
        <p:spPr>
          <a:xfrm>
            <a:off x="5025008" y="125892"/>
            <a:ext cx="4824536" cy="6635023"/>
          </a:xfrm>
          <a:ln w="34925" cap="rnd">
            <a:solidFill>
              <a:schemeClr val="bg1">
                <a:lumMod val="50000"/>
              </a:schemeClr>
            </a:solidFill>
          </a:ln>
          <a:effectLst>
            <a:glow>
              <a:schemeClr val="tx1">
                <a:lumMod val="50000"/>
                <a:lumOff val="50000"/>
              </a:schemeClr>
            </a:glow>
            <a:outerShdw sx="1000" sy="1000" algn="ctr" rotWithShape="0">
              <a:srgbClr val="000000"/>
            </a:outerShdw>
          </a:effectLst>
        </p:spPr>
        <p:txBody>
          <a:bodyPr>
            <a:normAutofit fontScale="32500" lnSpcReduction="20000"/>
          </a:bodyPr>
          <a:lstStyle/>
          <a:p>
            <a:pPr marL="0" indent="0">
              <a:lnSpc>
                <a:spcPct val="120000"/>
              </a:lnSpc>
              <a:spcBef>
                <a:spcPts val="1200"/>
              </a:spcBef>
              <a:buNone/>
            </a:pPr>
            <a:r>
              <a:rPr lang="fr-FR" sz="3700" b="1" dirty="0">
                <a:solidFill>
                  <a:srgbClr val="7CA800"/>
                </a:solidFill>
                <a:latin typeface="Agency FB" panose="020B0503020202020204" pitchFamily="34" charset="0"/>
              </a:rPr>
              <a:t>PROGRAMME DETAILLE : </a:t>
            </a:r>
          </a:p>
          <a:p>
            <a:pPr marL="0" indent="0" defTabSz="809625">
              <a:spcBef>
                <a:spcPts val="1200"/>
              </a:spcBef>
              <a:buNone/>
            </a:pPr>
            <a:r>
              <a:rPr lang="fr-FR" sz="2800" b="1" dirty="0" smtClean="0">
                <a:solidFill>
                  <a:schemeClr val="tx1">
                    <a:lumMod val="65000"/>
                    <a:lumOff val="35000"/>
                  </a:schemeClr>
                </a:solidFill>
              </a:rPr>
              <a:t>8h30 - 9h</a:t>
            </a:r>
            <a:r>
              <a:rPr lang="fr-FR" sz="2800" b="1" dirty="0">
                <a:solidFill>
                  <a:schemeClr val="tx1">
                    <a:lumMod val="65000"/>
                    <a:lumOff val="35000"/>
                  </a:schemeClr>
                </a:solidFill>
              </a:rPr>
              <a:t> </a:t>
            </a:r>
            <a:r>
              <a:rPr lang="fr-FR" sz="2800" b="1" dirty="0" smtClean="0">
                <a:solidFill>
                  <a:schemeClr val="tx1">
                    <a:lumMod val="65000"/>
                    <a:lumOff val="35000"/>
                  </a:schemeClr>
                </a:solidFill>
              </a:rPr>
              <a:t>:	Accueil </a:t>
            </a:r>
            <a:r>
              <a:rPr lang="fr-FR" sz="2800" b="1" dirty="0">
                <a:solidFill>
                  <a:schemeClr val="tx1">
                    <a:lumMod val="65000"/>
                    <a:lumOff val="35000"/>
                  </a:schemeClr>
                </a:solidFill>
              </a:rPr>
              <a:t>/</a:t>
            </a:r>
            <a:r>
              <a:rPr lang="fr-FR" sz="2800" b="1" dirty="0" smtClean="0">
                <a:solidFill>
                  <a:schemeClr val="tx1">
                    <a:lumMod val="65000"/>
                    <a:lumOff val="35000"/>
                  </a:schemeClr>
                </a:solidFill>
              </a:rPr>
              <a:t>Enregistrement</a:t>
            </a:r>
          </a:p>
          <a:p>
            <a:pPr marL="0" indent="0" defTabSz="809625">
              <a:lnSpc>
                <a:spcPct val="120000"/>
              </a:lnSpc>
              <a:spcBef>
                <a:spcPts val="900"/>
              </a:spcBef>
              <a:buNone/>
            </a:pPr>
            <a:r>
              <a:rPr lang="fr-FR" sz="2800" b="1" dirty="0">
                <a:solidFill>
                  <a:srgbClr val="FF0000"/>
                </a:solidFill>
              </a:rPr>
              <a:t>9h - </a:t>
            </a:r>
            <a:r>
              <a:rPr lang="fr-FR" sz="2800" b="1" dirty="0" smtClean="0">
                <a:solidFill>
                  <a:srgbClr val="FF0000"/>
                </a:solidFill>
              </a:rPr>
              <a:t>9h20</a:t>
            </a:r>
            <a:r>
              <a:rPr lang="fr-FR" sz="2800" b="1" dirty="0">
                <a:solidFill>
                  <a:srgbClr val="FF0000"/>
                </a:solidFill>
              </a:rPr>
              <a:t>	Ouverture </a:t>
            </a:r>
          </a:p>
          <a:p>
            <a:pPr marL="0" indent="0" defTabSz="990600">
              <a:buNone/>
            </a:pPr>
            <a:r>
              <a:rPr lang="fr-FR" sz="2800" dirty="0" smtClean="0">
                <a:solidFill>
                  <a:schemeClr val="tx1">
                    <a:lumMod val="65000"/>
                    <a:lumOff val="35000"/>
                  </a:schemeClr>
                </a:solidFill>
              </a:rPr>
              <a:t>	</a:t>
            </a:r>
            <a:r>
              <a:rPr lang="fr-FR" dirty="0"/>
              <a:t>- Direction </a:t>
            </a:r>
            <a:r>
              <a:rPr lang="fr-FR" dirty="0" smtClean="0"/>
              <a:t>DEN/DISN</a:t>
            </a:r>
          </a:p>
          <a:p>
            <a:pPr marL="0" indent="0" defTabSz="990600">
              <a:buNone/>
            </a:pPr>
            <a:r>
              <a:rPr lang="fr-FR" sz="2800" dirty="0" smtClean="0"/>
              <a:t>	- Direction CEA Marcoule</a:t>
            </a:r>
          </a:p>
          <a:p>
            <a:pPr marL="804863" indent="-804863" defTabSz="809625">
              <a:lnSpc>
                <a:spcPct val="120000"/>
              </a:lnSpc>
              <a:spcBef>
                <a:spcPts val="900"/>
              </a:spcBef>
              <a:buNone/>
            </a:pPr>
            <a:r>
              <a:rPr lang="fr-FR" sz="2800" b="1" dirty="0" smtClean="0">
                <a:solidFill>
                  <a:srgbClr val="FF0000"/>
                </a:solidFill>
              </a:rPr>
              <a:t>9h20 - 9h40	</a:t>
            </a:r>
            <a:r>
              <a:rPr lang="fr-FR" sz="3400" b="1" dirty="0" smtClean="0">
                <a:solidFill>
                  <a:srgbClr val="7CA800"/>
                </a:solidFill>
              </a:rPr>
              <a:t>1</a:t>
            </a:r>
            <a:r>
              <a:rPr lang="fr-FR" sz="3400" b="1" dirty="0" smtClean="0">
                <a:solidFill>
                  <a:srgbClr val="FF0000"/>
                </a:solidFill>
              </a:rPr>
              <a:t> </a:t>
            </a:r>
            <a:r>
              <a:rPr lang="fr-FR" sz="2800" b="1" dirty="0" smtClean="0">
                <a:solidFill>
                  <a:srgbClr val="FF0000"/>
                </a:solidFill>
              </a:rPr>
              <a:t>- Céramiques, matériaux réfractaires, géopolymères </a:t>
            </a:r>
            <a:r>
              <a:rPr lang="fr-FR" sz="2800" dirty="0" smtClean="0">
                <a:solidFill>
                  <a:schemeClr val="tx1">
                    <a:lumMod val="65000"/>
                    <a:lumOff val="35000"/>
                  </a:schemeClr>
                </a:solidFill>
              </a:rPr>
              <a:t>	</a:t>
            </a:r>
          </a:p>
          <a:p>
            <a:pPr marL="982663" indent="-982663">
              <a:spcBef>
                <a:spcPts val="0"/>
              </a:spcBef>
              <a:buNone/>
            </a:pPr>
            <a:r>
              <a:rPr lang="fr-FR" sz="2800" dirty="0" smtClean="0">
                <a:solidFill>
                  <a:schemeClr val="tx1">
                    <a:lumMod val="65000"/>
                    <a:lumOff val="35000"/>
                  </a:schemeClr>
                </a:solidFill>
              </a:rPr>
              <a:t>	- </a:t>
            </a:r>
            <a:r>
              <a:rPr lang="fr-FR" sz="2800" dirty="0"/>
              <a:t>David LAMBERTIN -  CEA Marcoule – DEN/D2ED/SEAD/LCBC</a:t>
            </a:r>
          </a:p>
          <a:p>
            <a:pPr marL="804863" indent="-804863" defTabSz="809625">
              <a:lnSpc>
                <a:spcPct val="120000"/>
              </a:lnSpc>
              <a:spcBef>
                <a:spcPts val="900"/>
              </a:spcBef>
              <a:buNone/>
            </a:pPr>
            <a:r>
              <a:rPr lang="fr-FR" sz="2800" b="1" dirty="0" smtClean="0">
                <a:solidFill>
                  <a:srgbClr val="FF0000"/>
                </a:solidFill>
              </a:rPr>
              <a:t>9h40 </a:t>
            </a:r>
            <a:r>
              <a:rPr lang="fr-FR" sz="2800" b="1" dirty="0">
                <a:solidFill>
                  <a:srgbClr val="FF0000"/>
                </a:solidFill>
              </a:rPr>
              <a:t>– </a:t>
            </a:r>
            <a:r>
              <a:rPr lang="fr-FR" sz="2800" b="1" dirty="0" smtClean="0">
                <a:solidFill>
                  <a:srgbClr val="FF0000"/>
                </a:solidFill>
              </a:rPr>
              <a:t>10h</a:t>
            </a:r>
            <a:r>
              <a:rPr lang="fr-FR" sz="2800" b="1" dirty="0">
                <a:solidFill>
                  <a:srgbClr val="FF0000"/>
                </a:solidFill>
              </a:rPr>
              <a:t>	</a:t>
            </a:r>
            <a:r>
              <a:rPr lang="fr-FR" sz="3400" b="1" dirty="0" smtClean="0">
                <a:solidFill>
                  <a:srgbClr val="7CA800"/>
                </a:solidFill>
              </a:rPr>
              <a:t>2</a:t>
            </a:r>
            <a:r>
              <a:rPr lang="fr-FR" sz="2800" b="1" dirty="0" smtClean="0">
                <a:solidFill>
                  <a:srgbClr val="FF0000"/>
                </a:solidFill>
              </a:rPr>
              <a:t> - Poudres et nano-poudres (préparation, broyage, mélange, confinement, 	      transport, mise en œuvre, mesure de densité, …)</a:t>
            </a:r>
            <a:endParaRPr lang="fr-FR" sz="2800" b="1" dirty="0">
              <a:solidFill>
                <a:srgbClr val="FF0000"/>
              </a:solidFill>
            </a:endParaRPr>
          </a:p>
          <a:p>
            <a:pPr marL="982663" indent="-982663">
              <a:spcBef>
                <a:spcPts val="0"/>
              </a:spcBef>
              <a:buNone/>
            </a:pPr>
            <a:r>
              <a:rPr lang="fr-FR" sz="2800" dirty="0">
                <a:solidFill>
                  <a:schemeClr val="tx1">
                    <a:lumMod val="65000"/>
                    <a:lumOff val="35000"/>
                  </a:schemeClr>
                </a:solidFill>
              </a:rPr>
              <a:t>	</a:t>
            </a:r>
            <a:r>
              <a:rPr lang="fr-FR" sz="2800" dirty="0"/>
              <a:t>- </a:t>
            </a:r>
            <a:r>
              <a:rPr lang="fr-FR" sz="2800" dirty="0" smtClean="0"/>
              <a:t>Guillaume BERNARD-GRANGER </a:t>
            </a:r>
            <a:r>
              <a:rPr lang="fr-FR" sz="2800" dirty="0"/>
              <a:t>– </a:t>
            </a:r>
            <a:r>
              <a:rPr lang="fr-FR" sz="2800" dirty="0" smtClean="0"/>
              <a:t>CEA Marcoule </a:t>
            </a:r>
            <a:r>
              <a:rPr lang="fr-FR" sz="2800" dirty="0"/>
              <a:t>– </a:t>
            </a:r>
            <a:r>
              <a:rPr lang="fr-FR" sz="2800" dirty="0" smtClean="0"/>
              <a:t>DEN/DMRC/SFMA</a:t>
            </a:r>
            <a:endParaRPr lang="fr-FR" sz="2800" dirty="0"/>
          </a:p>
          <a:p>
            <a:pPr marL="804863" indent="-804863" defTabSz="984250">
              <a:lnSpc>
                <a:spcPct val="120000"/>
              </a:lnSpc>
              <a:spcBef>
                <a:spcPts val="900"/>
              </a:spcBef>
              <a:buNone/>
            </a:pPr>
            <a:r>
              <a:rPr lang="fr-FR" sz="2800" b="1" dirty="0" smtClean="0">
                <a:solidFill>
                  <a:srgbClr val="FF0000"/>
                </a:solidFill>
              </a:rPr>
              <a:t>10h – 10h20</a:t>
            </a:r>
            <a:r>
              <a:rPr lang="fr-FR" sz="2800" b="1" dirty="0">
                <a:solidFill>
                  <a:srgbClr val="FF0000"/>
                </a:solidFill>
              </a:rPr>
              <a:t>	</a:t>
            </a:r>
            <a:r>
              <a:rPr lang="fr-FR" sz="3400" b="1" dirty="0" smtClean="0">
                <a:solidFill>
                  <a:srgbClr val="7CA800"/>
                </a:solidFill>
              </a:rPr>
              <a:t>3</a:t>
            </a:r>
            <a:r>
              <a:rPr lang="fr-FR" sz="2800" b="1" dirty="0" smtClean="0">
                <a:solidFill>
                  <a:srgbClr val="FF0000"/>
                </a:solidFill>
              </a:rPr>
              <a:t> - Procédés de vitrification + comportement, altération, recyclage des verres</a:t>
            </a:r>
            <a:r>
              <a:rPr lang="fr-FR" sz="2800" dirty="0" smtClean="0">
                <a:solidFill>
                  <a:schemeClr val="tx1">
                    <a:lumMod val="65000"/>
                    <a:lumOff val="35000"/>
                  </a:schemeClr>
                </a:solidFill>
              </a:rPr>
              <a:t>	</a:t>
            </a:r>
            <a:r>
              <a:rPr lang="fr-FR" sz="2800" dirty="0" smtClean="0"/>
              <a:t>- Sophie SCHULLER – CEA Marcoule – DEN/DE2D/SEVT/LDPV</a:t>
            </a:r>
          </a:p>
          <a:p>
            <a:pPr marL="804863" indent="-804863" defTabSz="982663">
              <a:lnSpc>
                <a:spcPct val="120000"/>
              </a:lnSpc>
              <a:spcBef>
                <a:spcPts val="900"/>
              </a:spcBef>
              <a:buNone/>
            </a:pPr>
            <a:r>
              <a:rPr lang="fr-FR" sz="2800" b="1" dirty="0" smtClean="0">
                <a:solidFill>
                  <a:srgbClr val="FF0000"/>
                </a:solidFill>
              </a:rPr>
              <a:t>10h20 </a:t>
            </a:r>
            <a:r>
              <a:rPr lang="fr-FR" sz="2800" b="1" dirty="0">
                <a:solidFill>
                  <a:srgbClr val="FF0000"/>
                </a:solidFill>
              </a:rPr>
              <a:t>– </a:t>
            </a:r>
            <a:r>
              <a:rPr lang="fr-FR" sz="2800" b="1" dirty="0" smtClean="0">
                <a:solidFill>
                  <a:srgbClr val="FF0000"/>
                </a:solidFill>
              </a:rPr>
              <a:t>10h40</a:t>
            </a:r>
            <a:r>
              <a:rPr lang="fr-FR" sz="2800" b="1" dirty="0">
                <a:solidFill>
                  <a:srgbClr val="FF0000"/>
                </a:solidFill>
              </a:rPr>
              <a:t>	</a:t>
            </a:r>
            <a:r>
              <a:rPr lang="fr-FR" sz="3400" b="1" dirty="0" smtClean="0">
                <a:solidFill>
                  <a:srgbClr val="7CA800"/>
                </a:solidFill>
              </a:rPr>
              <a:t>4 </a:t>
            </a:r>
            <a:r>
              <a:rPr lang="fr-FR" sz="2800" b="1" dirty="0" smtClean="0">
                <a:solidFill>
                  <a:srgbClr val="FF0000"/>
                </a:solidFill>
              </a:rPr>
              <a:t>- Torche à plasma  pour vitrification + Torche à plasma sous eau pour </a:t>
            </a:r>
            <a:r>
              <a:rPr lang="fr-FR" sz="2800" b="1" dirty="0">
                <a:solidFill>
                  <a:srgbClr val="FF0000"/>
                </a:solidFill>
              </a:rPr>
              <a:t> </a:t>
            </a:r>
            <a:r>
              <a:rPr lang="fr-FR" sz="2800" b="1" dirty="0" smtClean="0">
                <a:solidFill>
                  <a:srgbClr val="FF0000"/>
                </a:solidFill>
              </a:rPr>
              <a:t>        	neutralisation de produits dangereux.</a:t>
            </a:r>
          </a:p>
          <a:p>
            <a:pPr marL="982663" indent="-982663">
              <a:spcBef>
                <a:spcPts val="0"/>
              </a:spcBef>
              <a:buNone/>
            </a:pPr>
            <a:r>
              <a:rPr lang="fr-FR" sz="2800" dirty="0" smtClean="0">
                <a:solidFill>
                  <a:schemeClr val="tx1">
                    <a:lumMod val="65000"/>
                    <a:lumOff val="35000"/>
                  </a:schemeClr>
                </a:solidFill>
              </a:rPr>
              <a:t>	</a:t>
            </a:r>
            <a:r>
              <a:rPr lang="fr-FR" sz="2800" dirty="0" smtClean="0"/>
              <a:t>- Mickaël MARCHAND– CEA Marcoule - </a:t>
            </a:r>
            <a:r>
              <a:rPr lang="fr-FR" sz="2800" dirty="0"/>
              <a:t>DEN/DE2D/SEVT/LDPV</a:t>
            </a:r>
          </a:p>
          <a:p>
            <a:pPr marL="982663" indent="-982663">
              <a:spcBef>
                <a:spcPts val="0"/>
              </a:spcBef>
              <a:buNone/>
            </a:pPr>
            <a:r>
              <a:rPr lang="fr-FR" sz="2800" dirty="0" smtClean="0">
                <a:solidFill>
                  <a:schemeClr val="tx1">
                    <a:lumMod val="65000"/>
                    <a:lumOff val="35000"/>
                  </a:schemeClr>
                </a:solidFill>
              </a:rPr>
              <a:t>	</a:t>
            </a:r>
          </a:p>
          <a:p>
            <a:pPr marL="0" indent="0" defTabSz="809625">
              <a:lnSpc>
                <a:spcPct val="120000"/>
              </a:lnSpc>
              <a:spcBef>
                <a:spcPts val="900"/>
              </a:spcBef>
              <a:spcAft>
                <a:spcPts val="300"/>
              </a:spcAft>
              <a:buNone/>
            </a:pPr>
            <a:r>
              <a:rPr lang="fr-FR" sz="2800" b="1" dirty="0" smtClean="0">
                <a:solidFill>
                  <a:schemeClr val="tx1">
                    <a:lumMod val="65000"/>
                    <a:lumOff val="35000"/>
                  </a:schemeClr>
                </a:solidFill>
              </a:rPr>
              <a:t>10h40– 11h</a:t>
            </a:r>
            <a:r>
              <a:rPr lang="fr-FR" sz="2800" b="1" dirty="0">
                <a:solidFill>
                  <a:schemeClr val="tx1">
                    <a:lumMod val="65000"/>
                    <a:lumOff val="35000"/>
                  </a:schemeClr>
                </a:solidFill>
              </a:rPr>
              <a:t>	</a:t>
            </a:r>
            <a:r>
              <a:rPr lang="fr-FR" sz="2800" b="1" dirty="0" smtClean="0">
                <a:solidFill>
                  <a:schemeClr val="tx1">
                    <a:lumMod val="65000"/>
                    <a:lumOff val="35000"/>
                  </a:schemeClr>
                </a:solidFill>
              </a:rPr>
              <a:t>Pause-café / Rencontres sur les stands :  </a:t>
            </a:r>
            <a:r>
              <a:rPr lang="fr-FR" sz="2800" b="1" dirty="0">
                <a:solidFill>
                  <a:schemeClr val="tx1">
                    <a:lumMod val="65000"/>
                    <a:lumOff val="35000"/>
                  </a:schemeClr>
                </a:solidFill>
              </a:rPr>
              <a:t>prises de </a:t>
            </a:r>
            <a:r>
              <a:rPr lang="fr-FR" sz="2800" b="1" dirty="0" smtClean="0">
                <a:solidFill>
                  <a:schemeClr val="tx1">
                    <a:lumMod val="65000"/>
                    <a:lumOff val="35000"/>
                  </a:schemeClr>
                </a:solidFill>
              </a:rPr>
              <a:t>contacts, échanges</a:t>
            </a:r>
            <a:endParaRPr lang="fr-FR" sz="2800" b="1" dirty="0">
              <a:solidFill>
                <a:schemeClr val="tx1">
                  <a:lumMod val="65000"/>
                  <a:lumOff val="35000"/>
                </a:schemeClr>
              </a:solidFill>
            </a:endParaRPr>
          </a:p>
          <a:p>
            <a:pPr marL="804863" indent="-804863" defTabSz="809625">
              <a:lnSpc>
                <a:spcPct val="120000"/>
              </a:lnSpc>
              <a:spcBef>
                <a:spcPts val="900"/>
              </a:spcBef>
              <a:buNone/>
            </a:pPr>
            <a:r>
              <a:rPr lang="fr-FR" sz="2800" b="1" dirty="0" smtClean="0">
                <a:solidFill>
                  <a:srgbClr val="FF0000"/>
                </a:solidFill>
              </a:rPr>
              <a:t>11h </a:t>
            </a:r>
            <a:r>
              <a:rPr lang="fr-FR" sz="2800" b="1" dirty="0">
                <a:solidFill>
                  <a:srgbClr val="FF0000"/>
                </a:solidFill>
              </a:rPr>
              <a:t>- </a:t>
            </a:r>
            <a:r>
              <a:rPr lang="fr-FR" sz="2800" b="1" dirty="0" smtClean="0">
                <a:solidFill>
                  <a:srgbClr val="FF0000"/>
                </a:solidFill>
              </a:rPr>
              <a:t>11h20</a:t>
            </a:r>
            <a:r>
              <a:rPr lang="fr-FR" sz="2800" b="1" dirty="0">
                <a:solidFill>
                  <a:srgbClr val="FF0000"/>
                </a:solidFill>
              </a:rPr>
              <a:t>	</a:t>
            </a:r>
            <a:r>
              <a:rPr lang="fr-FR" sz="3400" b="1" dirty="0" smtClean="0">
                <a:solidFill>
                  <a:srgbClr val="7CA800"/>
                </a:solidFill>
              </a:rPr>
              <a:t>5</a:t>
            </a:r>
            <a:r>
              <a:rPr lang="fr-FR" sz="2800" dirty="0" smtClean="0">
                <a:solidFill>
                  <a:schemeClr val="tx1">
                    <a:lumMod val="50000"/>
                    <a:lumOff val="50000"/>
                  </a:schemeClr>
                </a:solidFill>
              </a:rPr>
              <a:t> </a:t>
            </a:r>
            <a:r>
              <a:rPr lang="fr-FR" sz="2800" b="1" dirty="0" smtClean="0">
                <a:solidFill>
                  <a:srgbClr val="FF0000"/>
                </a:solidFill>
              </a:rPr>
              <a:t>- Procédés de chimie séparative</a:t>
            </a:r>
            <a:r>
              <a:rPr lang="fr-FR" sz="2800" b="1" dirty="0" smtClean="0">
                <a:solidFill>
                  <a:srgbClr val="C00000"/>
                </a:solidFill>
              </a:rPr>
              <a:t>.</a:t>
            </a:r>
            <a:endParaRPr lang="fr-FR" sz="2800" b="1" dirty="0">
              <a:solidFill>
                <a:srgbClr val="C00000"/>
              </a:solidFill>
            </a:endParaRPr>
          </a:p>
          <a:p>
            <a:pPr marL="0" indent="0">
              <a:buNone/>
            </a:pPr>
            <a:r>
              <a:rPr lang="fr-FR" sz="2800" dirty="0" smtClean="0">
                <a:solidFill>
                  <a:schemeClr val="tx1">
                    <a:lumMod val="65000"/>
                    <a:lumOff val="35000"/>
                  </a:schemeClr>
                </a:solidFill>
              </a:rPr>
              <a:t>	</a:t>
            </a:r>
            <a:r>
              <a:rPr lang="fr-FR" sz="2800" dirty="0" smtClean="0"/>
              <a:t>- Christian SOREL– CEA Marcoule - DEN/DMRC/SPDS/LCPE</a:t>
            </a:r>
          </a:p>
          <a:p>
            <a:pPr marL="804863" indent="-804863" defTabSz="804863">
              <a:lnSpc>
                <a:spcPct val="120000"/>
              </a:lnSpc>
              <a:spcBef>
                <a:spcPts val="900"/>
              </a:spcBef>
              <a:buNone/>
            </a:pPr>
            <a:r>
              <a:rPr lang="fr-FR" sz="2800" b="1" dirty="0" smtClean="0">
                <a:solidFill>
                  <a:srgbClr val="FF0000"/>
                </a:solidFill>
              </a:rPr>
              <a:t>11h20 - 11h40</a:t>
            </a:r>
            <a:r>
              <a:rPr lang="fr-FR" sz="2800" b="1" dirty="0">
                <a:solidFill>
                  <a:srgbClr val="FF0000"/>
                </a:solidFill>
              </a:rPr>
              <a:t>	</a:t>
            </a:r>
            <a:r>
              <a:rPr lang="fr-FR" sz="3400" b="1" dirty="0" smtClean="0">
                <a:solidFill>
                  <a:srgbClr val="7CA800"/>
                </a:solidFill>
              </a:rPr>
              <a:t>6</a:t>
            </a:r>
            <a:r>
              <a:rPr lang="fr-FR" sz="2800" b="1" dirty="0" smtClean="0">
                <a:solidFill>
                  <a:srgbClr val="FF0000"/>
                </a:solidFill>
              </a:rPr>
              <a:t> - </a:t>
            </a:r>
            <a:r>
              <a:rPr lang="fr-FR" sz="2800" b="1" dirty="0" err="1" smtClean="0">
                <a:solidFill>
                  <a:srgbClr val="FF0000"/>
                </a:solidFill>
              </a:rPr>
              <a:t>Microfluidique</a:t>
            </a:r>
            <a:r>
              <a:rPr lang="fr-FR" sz="2800" b="1" dirty="0" smtClean="0">
                <a:solidFill>
                  <a:srgbClr val="FF0000"/>
                </a:solidFill>
              </a:rPr>
              <a:t> pour l’optimisation des procédés.</a:t>
            </a:r>
            <a:endParaRPr lang="fr-FR" sz="2800" b="1" dirty="0">
              <a:solidFill>
                <a:srgbClr val="FF0000"/>
              </a:solidFill>
            </a:endParaRPr>
          </a:p>
          <a:p>
            <a:pPr marL="0" indent="0">
              <a:buNone/>
            </a:pPr>
            <a:r>
              <a:rPr lang="fr-FR" sz="2800" dirty="0">
                <a:solidFill>
                  <a:schemeClr val="tx1">
                    <a:lumMod val="65000"/>
                    <a:lumOff val="35000"/>
                  </a:schemeClr>
                </a:solidFill>
              </a:rPr>
              <a:t>	</a:t>
            </a:r>
            <a:r>
              <a:rPr lang="fr-FR" sz="2800" dirty="0"/>
              <a:t>- </a:t>
            </a:r>
            <a:r>
              <a:rPr lang="fr-FR" sz="2800" dirty="0" smtClean="0"/>
              <a:t>Thomas VERCOUTER -  CEA Saclay – DEN/DPC/SEARS/LANIE</a:t>
            </a:r>
            <a:endParaRPr lang="fr-FR" sz="2800" dirty="0"/>
          </a:p>
          <a:p>
            <a:pPr marL="804863" indent="-804863" defTabSz="809625">
              <a:lnSpc>
                <a:spcPct val="120000"/>
              </a:lnSpc>
              <a:spcBef>
                <a:spcPts val="900"/>
              </a:spcBef>
              <a:buNone/>
            </a:pPr>
            <a:r>
              <a:rPr lang="fr-FR" sz="2800" b="1" dirty="0" smtClean="0">
                <a:solidFill>
                  <a:srgbClr val="FF0000"/>
                </a:solidFill>
              </a:rPr>
              <a:t>11h40- 12h</a:t>
            </a:r>
            <a:r>
              <a:rPr lang="fr-FR" sz="2800" b="1" dirty="0">
                <a:solidFill>
                  <a:srgbClr val="FF0000"/>
                </a:solidFill>
              </a:rPr>
              <a:t>	</a:t>
            </a:r>
            <a:r>
              <a:rPr lang="fr-FR" sz="3400" b="1" dirty="0" smtClean="0">
                <a:solidFill>
                  <a:srgbClr val="7CA800"/>
                </a:solidFill>
              </a:rPr>
              <a:t>7</a:t>
            </a:r>
            <a:r>
              <a:rPr lang="fr-FR" sz="2800" b="1" dirty="0" smtClean="0">
                <a:solidFill>
                  <a:srgbClr val="FF0000"/>
                </a:solidFill>
              </a:rPr>
              <a:t> – Exemples d’applications industrielles  de  technologies « génie des procédés</a:t>
            </a:r>
            <a:endParaRPr lang="fr-FR" sz="2800" b="1" dirty="0">
              <a:solidFill>
                <a:srgbClr val="FF0000"/>
              </a:solidFill>
            </a:endParaRPr>
          </a:p>
          <a:p>
            <a:pPr marL="0" indent="0">
              <a:buNone/>
            </a:pPr>
            <a:r>
              <a:rPr lang="fr-FR" sz="2800" dirty="0">
                <a:solidFill>
                  <a:schemeClr val="tx1">
                    <a:lumMod val="65000"/>
                    <a:lumOff val="35000"/>
                  </a:schemeClr>
                </a:solidFill>
              </a:rPr>
              <a:t>	</a:t>
            </a:r>
            <a:r>
              <a:rPr lang="fr-FR" sz="2800" dirty="0" smtClean="0"/>
              <a:t>- Vincent BLET -  CEA Marcoule – DEN/DMRC</a:t>
            </a:r>
          </a:p>
          <a:p>
            <a:pPr marL="0" indent="0" defTabSz="809625">
              <a:lnSpc>
                <a:spcPct val="120000"/>
              </a:lnSpc>
              <a:spcBef>
                <a:spcPts val="900"/>
              </a:spcBef>
              <a:buNone/>
            </a:pPr>
            <a:r>
              <a:rPr lang="fr-FR" sz="2800" b="1" dirty="0" smtClean="0">
                <a:solidFill>
                  <a:srgbClr val="FF0000"/>
                </a:solidFill>
              </a:rPr>
              <a:t>12h – 12h20</a:t>
            </a:r>
            <a:r>
              <a:rPr lang="fr-FR" sz="2800" b="1" dirty="0">
                <a:solidFill>
                  <a:srgbClr val="FF0000"/>
                </a:solidFill>
              </a:rPr>
              <a:t>	</a:t>
            </a:r>
            <a:r>
              <a:rPr lang="fr-FR" sz="3400" dirty="0" smtClean="0">
                <a:solidFill>
                  <a:srgbClr val="7CA800"/>
                </a:solidFill>
              </a:rPr>
              <a:t>8 </a:t>
            </a:r>
            <a:r>
              <a:rPr lang="fr-FR" sz="2800" b="1" dirty="0" smtClean="0">
                <a:solidFill>
                  <a:srgbClr val="FF0000"/>
                </a:solidFill>
              </a:rPr>
              <a:t>- Les différentes possibilités de partenariat CEA </a:t>
            </a:r>
            <a:r>
              <a:rPr lang="fr-FR" sz="2800" b="1" dirty="0" smtClean="0">
                <a:solidFill>
                  <a:srgbClr val="FF0000"/>
                </a:solidFill>
                <a:sym typeface="Wingdings" panose="05000000000000000000" pitchFamily="2" charset="2"/>
              </a:rPr>
              <a:t> Industrie</a:t>
            </a:r>
            <a:endParaRPr lang="fr-FR" sz="2800" b="1" dirty="0">
              <a:solidFill>
                <a:srgbClr val="FF0000"/>
              </a:solidFill>
            </a:endParaRPr>
          </a:p>
          <a:p>
            <a:pPr marL="982663" indent="-982663">
              <a:buNone/>
            </a:pPr>
            <a:r>
              <a:rPr lang="fr-FR" sz="2800" dirty="0">
                <a:solidFill>
                  <a:schemeClr val="tx1">
                    <a:lumMod val="65000"/>
                    <a:lumOff val="35000"/>
                  </a:schemeClr>
                </a:solidFill>
              </a:rPr>
              <a:t>	</a:t>
            </a:r>
            <a:r>
              <a:rPr lang="fr-FR" sz="2800" dirty="0"/>
              <a:t>- Jean-Pierre TERRAZ  - CEA Cadarache Dir.Cad/C2A</a:t>
            </a:r>
          </a:p>
          <a:p>
            <a:pPr marL="0" indent="0" defTabSz="809625">
              <a:lnSpc>
                <a:spcPct val="120000"/>
              </a:lnSpc>
              <a:spcBef>
                <a:spcPts val="900"/>
              </a:spcBef>
              <a:spcAft>
                <a:spcPts val="300"/>
              </a:spcAft>
              <a:buNone/>
            </a:pPr>
            <a:r>
              <a:rPr lang="fr-FR" sz="2800" b="1" dirty="0" smtClean="0">
                <a:solidFill>
                  <a:schemeClr val="tx1">
                    <a:lumMod val="65000"/>
                    <a:lumOff val="35000"/>
                  </a:schemeClr>
                </a:solidFill>
              </a:rPr>
              <a:t>12h20 - 14h	Buffet / Rencontres sur les stands : prises de contacts, échanges</a:t>
            </a:r>
          </a:p>
          <a:p>
            <a:pPr marL="804863" indent="-804863" defTabSz="809625">
              <a:lnSpc>
                <a:spcPct val="120000"/>
              </a:lnSpc>
              <a:spcBef>
                <a:spcPts val="900"/>
              </a:spcBef>
              <a:buNone/>
            </a:pPr>
            <a:r>
              <a:rPr lang="fr-FR" sz="2800" b="1" dirty="0" smtClean="0">
                <a:solidFill>
                  <a:srgbClr val="FF0000"/>
                </a:solidFill>
              </a:rPr>
              <a:t>14h – 16h</a:t>
            </a:r>
            <a:r>
              <a:rPr lang="fr-FR" sz="2800" b="1" dirty="0">
                <a:solidFill>
                  <a:srgbClr val="FF0000"/>
                </a:solidFill>
              </a:rPr>
              <a:t>	</a:t>
            </a:r>
            <a:r>
              <a:rPr lang="fr-FR" sz="2800" b="1" dirty="0" smtClean="0">
                <a:solidFill>
                  <a:srgbClr val="FF0000"/>
                </a:solidFill>
              </a:rPr>
              <a:t>Rendez-vous d’affaire confidentiels en BtoB avec  les experts-référents CEA </a:t>
            </a:r>
          </a:p>
        </p:txBody>
      </p:sp>
      <p:sp>
        <p:nvSpPr>
          <p:cNvPr id="6" name="Espace réservé du contenu 3"/>
          <p:cNvSpPr>
            <a:spLocks noGrp="1"/>
          </p:cNvSpPr>
          <p:nvPr>
            <p:ph sz="half" idx="2"/>
          </p:nvPr>
        </p:nvSpPr>
        <p:spPr>
          <a:xfrm>
            <a:off x="208426" y="106345"/>
            <a:ext cx="4718961" cy="6654570"/>
          </a:xfrm>
          <a:ln w="34925">
            <a:solidFill>
              <a:schemeClr val="bg1">
                <a:lumMod val="50000"/>
              </a:schemeClr>
            </a:solidFill>
          </a:ln>
          <a:effectLst>
            <a:glow>
              <a:schemeClr val="tx1">
                <a:lumMod val="50000"/>
                <a:lumOff val="50000"/>
              </a:schemeClr>
            </a:glow>
          </a:effectLst>
        </p:spPr>
        <p:txBody>
          <a:bodyPr>
            <a:normAutofit/>
          </a:bodyPr>
          <a:lstStyle/>
          <a:p>
            <a:pPr marL="0" indent="0">
              <a:buNone/>
            </a:pPr>
            <a:endParaRPr lang="fr-FR" sz="100" b="1" dirty="0">
              <a:solidFill>
                <a:srgbClr val="8EC000"/>
              </a:solidFill>
              <a:latin typeface="Agency FB" pitchFamily="34" charset="0"/>
            </a:endParaRPr>
          </a:p>
          <a:p>
            <a:pPr marL="0" indent="0" algn="just">
              <a:spcBef>
                <a:spcPts val="600"/>
              </a:spcBef>
              <a:buNone/>
            </a:pPr>
            <a:r>
              <a:rPr lang="fr-FR" sz="1200" b="1" dirty="0" smtClean="0">
                <a:solidFill>
                  <a:srgbClr val="7CA800"/>
                </a:solidFill>
                <a:latin typeface="Agency FB" panose="020B0503020202020204" pitchFamily="34" charset="0"/>
              </a:rPr>
              <a:t>OBJECTIFS :</a:t>
            </a:r>
          </a:p>
          <a:p>
            <a:pPr marL="0" indent="0" algn="just">
              <a:buNone/>
            </a:pPr>
            <a:r>
              <a:rPr lang="fr-FR" sz="900" dirty="0" smtClean="0"/>
              <a:t>Le génie des procédés constitue </a:t>
            </a:r>
            <a:r>
              <a:rPr lang="fr-FR" sz="900" dirty="0"/>
              <a:t>un axe </a:t>
            </a:r>
            <a:r>
              <a:rPr lang="fr-FR" sz="900" dirty="0" smtClean="0"/>
              <a:t>fort </a:t>
            </a:r>
            <a:r>
              <a:rPr lang="fr-FR" sz="900" dirty="0"/>
              <a:t>de l’innovation technologique et du développement économique, </a:t>
            </a:r>
            <a:r>
              <a:rPr lang="fr-FR" sz="900" dirty="0" smtClean="0"/>
              <a:t>notamment </a:t>
            </a:r>
            <a:r>
              <a:rPr lang="fr-FR" sz="900" dirty="0"/>
              <a:t>par </a:t>
            </a:r>
            <a:r>
              <a:rPr lang="fr-FR" sz="900" dirty="0" smtClean="0"/>
              <a:t>l’optimisation des process</a:t>
            </a:r>
            <a:r>
              <a:rPr lang="fr-FR" sz="900" dirty="0"/>
              <a:t> </a:t>
            </a:r>
            <a:r>
              <a:rPr lang="fr-FR" sz="900" dirty="0" smtClean="0"/>
              <a:t>industriels et </a:t>
            </a:r>
            <a:r>
              <a:rPr lang="fr-FR" sz="900" dirty="0"/>
              <a:t>l’ouverture de nouvelles voies </a:t>
            </a:r>
            <a:r>
              <a:rPr lang="fr-FR" sz="900" dirty="0" smtClean="0"/>
              <a:t>d’innovation</a:t>
            </a:r>
            <a:r>
              <a:rPr lang="fr-FR" sz="900" dirty="0"/>
              <a:t> </a:t>
            </a:r>
            <a:r>
              <a:rPr lang="fr-FR" sz="900" dirty="0" smtClean="0"/>
              <a:t>qu’il permet.</a:t>
            </a:r>
          </a:p>
          <a:p>
            <a:pPr marL="0" indent="0" algn="just">
              <a:buNone/>
            </a:pPr>
            <a:r>
              <a:rPr lang="fr-FR" sz="900" dirty="0"/>
              <a:t>Ces </a:t>
            </a:r>
            <a:r>
              <a:rPr lang="fr-FR" sz="900" b="1" dirty="0" smtClean="0">
                <a:solidFill>
                  <a:srgbClr val="FF0000"/>
                </a:solidFill>
              </a:rPr>
              <a:t>12</a:t>
            </a:r>
            <a:r>
              <a:rPr lang="fr-FR" sz="900" b="1" baseline="30000" dirty="0" smtClean="0">
                <a:solidFill>
                  <a:srgbClr val="FF0000"/>
                </a:solidFill>
              </a:rPr>
              <a:t>èmes</a:t>
            </a:r>
            <a:r>
              <a:rPr lang="fr-FR" sz="900" b="1" dirty="0" smtClean="0">
                <a:solidFill>
                  <a:srgbClr val="FF0000"/>
                </a:solidFill>
              </a:rPr>
              <a:t> </a:t>
            </a:r>
            <a:r>
              <a:rPr lang="fr-FR" sz="900" b="1" dirty="0">
                <a:solidFill>
                  <a:srgbClr val="FF0000"/>
                </a:solidFill>
              </a:rPr>
              <a:t>rencontres </a:t>
            </a:r>
            <a:r>
              <a:rPr lang="fr-FR" sz="900" b="1" dirty="0" smtClean="0">
                <a:solidFill>
                  <a:srgbClr val="FF0000"/>
                </a:solidFill>
              </a:rPr>
              <a:t>CEA-Industries</a:t>
            </a:r>
            <a:r>
              <a:rPr lang="fr-FR" sz="900" dirty="0" smtClean="0"/>
              <a:t>, organisées par la Direction de l’Energie Nucléaire du CEA ont </a:t>
            </a:r>
            <a:r>
              <a:rPr lang="fr-FR" sz="900" dirty="0"/>
              <a:t>pour </a:t>
            </a:r>
            <a:r>
              <a:rPr lang="fr-FR" sz="900" dirty="0" smtClean="0"/>
              <a:t>objectifs de </a:t>
            </a:r>
            <a:r>
              <a:rPr lang="fr-FR" sz="900" dirty="0"/>
              <a:t>présenter </a:t>
            </a:r>
            <a:r>
              <a:rPr lang="fr-FR" sz="900" dirty="0" smtClean="0"/>
              <a:t>une sélection de </a:t>
            </a:r>
            <a:r>
              <a:rPr lang="fr-FR" sz="900" b="1" dirty="0" smtClean="0">
                <a:solidFill>
                  <a:srgbClr val="FF0000"/>
                </a:solidFill>
              </a:rPr>
              <a:t>technologies innovantes développées dans 7 domaines du génie des procédés</a:t>
            </a:r>
            <a:r>
              <a:rPr lang="fr-FR" sz="900" dirty="0" smtClean="0"/>
              <a:t> (voir programme page 3) et </a:t>
            </a:r>
            <a:r>
              <a:rPr lang="fr-FR" sz="900" b="1" dirty="0">
                <a:solidFill>
                  <a:srgbClr val="FF0000"/>
                </a:solidFill>
              </a:rPr>
              <a:t>ayant des applications </a:t>
            </a:r>
            <a:r>
              <a:rPr lang="fr-FR" sz="900" dirty="0"/>
              <a:t>hors nucléaire, </a:t>
            </a:r>
            <a:r>
              <a:rPr lang="fr-FR" sz="900" b="1" dirty="0">
                <a:solidFill>
                  <a:srgbClr val="FF0000"/>
                </a:solidFill>
              </a:rPr>
              <a:t>dans </a:t>
            </a:r>
            <a:r>
              <a:rPr lang="fr-FR" sz="900" b="1" dirty="0" smtClean="0">
                <a:solidFill>
                  <a:srgbClr val="FF0000"/>
                </a:solidFill>
              </a:rPr>
              <a:t>de nombreux </a:t>
            </a:r>
            <a:r>
              <a:rPr lang="fr-FR" sz="900" b="1" dirty="0">
                <a:solidFill>
                  <a:srgbClr val="FF0000"/>
                </a:solidFill>
              </a:rPr>
              <a:t>secteurs industriels : </a:t>
            </a:r>
            <a:r>
              <a:rPr lang="fr-FR" sz="900" b="1" dirty="0" smtClean="0">
                <a:solidFill>
                  <a:srgbClr val="FF0000"/>
                </a:solidFill>
              </a:rPr>
              <a:t>métallurgie, sidérurgie, verrerie, chimie, pétrochimie, énergie, environnement, transport</a:t>
            </a:r>
            <a:r>
              <a:rPr lang="fr-FR" sz="900" b="1" dirty="0">
                <a:solidFill>
                  <a:srgbClr val="FF0000"/>
                </a:solidFill>
              </a:rPr>
              <a:t>, </a:t>
            </a:r>
            <a:r>
              <a:rPr lang="fr-FR" sz="900" b="1" dirty="0" smtClean="0"/>
              <a:t>…</a:t>
            </a:r>
          </a:p>
          <a:p>
            <a:pPr marL="0" indent="0" algn="just">
              <a:buNone/>
            </a:pPr>
            <a:r>
              <a:rPr lang="fr-FR" sz="900" dirty="0" smtClean="0"/>
              <a:t>Pour chacune de ces 7 domaines, le CEA  présente les technologies et précise son offre de service et de partenariat avec les industriels :</a:t>
            </a:r>
            <a:endParaRPr lang="fr-FR" sz="900" dirty="0"/>
          </a:p>
          <a:p>
            <a:pPr marL="0" indent="0" algn="just">
              <a:spcBef>
                <a:spcPts val="0"/>
              </a:spcBef>
              <a:buNone/>
            </a:pPr>
            <a:endParaRPr lang="fr-FR" sz="100" b="1" dirty="0">
              <a:solidFill>
                <a:schemeClr val="tx1">
                  <a:lumMod val="65000"/>
                  <a:lumOff val="35000"/>
                </a:schemeClr>
              </a:solidFill>
              <a:latin typeface="+mj-lt"/>
            </a:endParaRPr>
          </a:p>
          <a:p>
            <a:pPr marL="358775" indent="-180975">
              <a:spcBef>
                <a:spcPts val="0"/>
              </a:spcBef>
              <a:buFont typeface="Wingdings" panose="05000000000000000000" pitchFamily="2" charset="2"/>
              <a:buChar char="§"/>
            </a:pPr>
            <a:r>
              <a:rPr lang="fr-FR" sz="1000" dirty="0"/>
              <a:t>prestation d’expertise et de </a:t>
            </a:r>
            <a:r>
              <a:rPr lang="fr-FR" sz="1000" dirty="0" smtClean="0"/>
              <a:t>conseil,</a:t>
            </a:r>
          </a:p>
          <a:p>
            <a:pPr marL="358775" indent="-180975">
              <a:spcBef>
                <a:spcPts val="0"/>
              </a:spcBef>
              <a:buFont typeface="Wingdings" panose="05000000000000000000" pitchFamily="2" charset="2"/>
              <a:buChar char="§"/>
            </a:pPr>
            <a:r>
              <a:rPr lang="fr-FR" sz="1000" dirty="0" smtClean="0"/>
              <a:t>concession </a:t>
            </a:r>
            <a:r>
              <a:rPr lang="fr-FR" sz="1000" dirty="0"/>
              <a:t>de licence d’exploitation de </a:t>
            </a:r>
            <a:r>
              <a:rPr lang="fr-FR" sz="1000" dirty="0" smtClean="0"/>
              <a:t>brevets, de savoir-faire,</a:t>
            </a:r>
          </a:p>
          <a:p>
            <a:pPr marL="358775" indent="-180975">
              <a:spcBef>
                <a:spcPts val="0"/>
              </a:spcBef>
              <a:buFont typeface="Wingdings" panose="05000000000000000000" pitchFamily="2" charset="2"/>
              <a:buChar char="§"/>
            </a:pPr>
            <a:r>
              <a:rPr lang="fr-FR" sz="1000" dirty="0"/>
              <a:t>c</a:t>
            </a:r>
            <a:r>
              <a:rPr lang="fr-FR" sz="1000" dirty="0" smtClean="0"/>
              <a:t>oncession de licence d’utilisation de logiciel,</a:t>
            </a:r>
          </a:p>
          <a:p>
            <a:pPr marL="358775" indent="-180975">
              <a:spcBef>
                <a:spcPts val="0"/>
              </a:spcBef>
              <a:buFont typeface="Wingdings" panose="05000000000000000000" pitchFamily="2" charset="2"/>
              <a:buChar char="§"/>
            </a:pPr>
            <a:r>
              <a:rPr lang="fr-FR" sz="1000" dirty="0" smtClean="0"/>
              <a:t>prestation </a:t>
            </a:r>
            <a:r>
              <a:rPr lang="fr-FR" sz="1000" dirty="0"/>
              <a:t>d’ingénierie en génie </a:t>
            </a:r>
            <a:r>
              <a:rPr lang="fr-FR" sz="1000" dirty="0" smtClean="0"/>
              <a:t>des procédés,</a:t>
            </a:r>
          </a:p>
          <a:p>
            <a:pPr marL="358775" indent="-180975">
              <a:spcBef>
                <a:spcPts val="0"/>
              </a:spcBef>
              <a:buFont typeface="Wingdings" panose="05000000000000000000" pitchFamily="2" charset="2"/>
              <a:buChar char="§"/>
            </a:pPr>
            <a:r>
              <a:rPr lang="fr-FR" sz="1000" dirty="0" smtClean="0"/>
              <a:t>formation,</a:t>
            </a:r>
            <a:endParaRPr lang="fr-FR" sz="1000" dirty="0"/>
          </a:p>
          <a:p>
            <a:pPr marL="358775" indent="-180975">
              <a:spcBef>
                <a:spcPts val="0"/>
              </a:spcBef>
              <a:buFont typeface="Wingdings" panose="05000000000000000000" pitchFamily="2" charset="2"/>
              <a:buChar char="§"/>
            </a:pPr>
            <a:r>
              <a:rPr lang="fr-FR" sz="1000" dirty="0" smtClean="0"/>
              <a:t>accès à des plateformes technologies, à des codes de calcul,</a:t>
            </a:r>
            <a:endParaRPr lang="fr-FR" sz="1000" dirty="0"/>
          </a:p>
          <a:p>
            <a:pPr marL="358775" indent="-180975">
              <a:spcBef>
                <a:spcPts val="0"/>
              </a:spcBef>
              <a:buFont typeface="Wingdings" panose="05000000000000000000" pitchFamily="2" charset="2"/>
              <a:buChar char="§"/>
            </a:pPr>
            <a:r>
              <a:rPr lang="fr-FR" sz="1000" dirty="0"/>
              <a:t>accord de collaboration pour le développement de </a:t>
            </a:r>
            <a:r>
              <a:rPr lang="fr-FR" sz="1000" dirty="0" smtClean="0"/>
              <a:t>technologies.</a:t>
            </a:r>
          </a:p>
          <a:p>
            <a:pPr marL="0" indent="0" algn="just">
              <a:spcBef>
                <a:spcPts val="600"/>
              </a:spcBef>
              <a:buNone/>
            </a:pPr>
            <a:r>
              <a:rPr lang="fr-FR" sz="1200" b="1" dirty="0" smtClean="0">
                <a:solidFill>
                  <a:srgbClr val="7CA800"/>
                </a:solidFill>
                <a:latin typeface="Agency FB" panose="020B0503020202020204" pitchFamily="34" charset="0"/>
              </a:rPr>
              <a:t>PUBLICS CONCERNES :</a:t>
            </a:r>
          </a:p>
          <a:p>
            <a:pPr marL="0" indent="0" algn="just">
              <a:spcBef>
                <a:spcPts val="0"/>
              </a:spcBef>
              <a:buNone/>
            </a:pPr>
            <a:r>
              <a:rPr lang="fr-FR" sz="900" dirty="0" smtClean="0"/>
              <a:t>Tous  </a:t>
            </a:r>
            <a:r>
              <a:rPr lang="fr-FR" sz="900" dirty="0"/>
              <a:t>industriels, start-up, PME/PMI, ETI et Grands Groupes  engagés dans un projet d’innovation technologique dans les produits/services fournis à leurs clients, ou bien dans leurs process industriels, afin d’acquérir des éléments de différenciation concurrentielle et des perspectives de nouveaux marchés, quelles que soient leurs domaines d’activité et leurs  positions dans la chaine de la valeur : </a:t>
            </a:r>
          </a:p>
          <a:p>
            <a:pPr marL="358775" lvl="0" indent="-177800" algn="just">
              <a:spcBef>
                <a:spcPts val="0"/>
              </a:spcBef>
            </a:pPr>
            <a:r>
              <a:rPr lang="fr-FR" sz="1000" dirty="0"/>
              <a:t>p</a:t>
            </a:r>
            <a:r>
              <a:rPr lang="fr-FR" sz="1000" dirty="0" smtClean="0"/>
              <a:t>rescripteurs, concepteurs</a:t>
            </a:r>
            <a:r>
              <a:rPr lang="fr-FR" sz="1000" dirty="0"/>
              <a:t>,</a:t>
            </a:r>
          </a:p>
          <a:p>
            <a:pPr marL="358775" lvl="0" indent="-177800" algn="just">
              <a:spcBef>
                <a:spcPts val="0"/>
              </a:spcBef>
            </a:pPr>
            <a:r>
              <a:rPr lang="fr-FR" sz="1000" dirty="0"/>
              <a:t>fabricants , assembleurs</a:t>
            </a:r>
            <a:r>
              <a:rPr lang="fr-FR" sz="1000" dirty="0" smtClean="0"/>
              <a:t>,</a:t>
            </a:r>
          </a:p>
          <a:p>
            <a:pPr marL="358775" lvl="0" indent="-177800" algn="just">
              <a:spcBef>
                <a:spcPts val="0"/>
              </a:spcBef>
            </a:pPr>
            <a:r>
              <a:rPr lang="fr-FR" sz="1000" dirty="0"/>
              <a:t>d</a:t>
            </a:r>
            <a:r>
              <a:rPr lang="fr-FR" sz="1000" dirty="0" smtClean="0"/>
              <a:t>istributeurs,</a:t>
            </a:r>
            <a:endParaRPr lang="fr-FR" sz="1000" dirty="0"/>
          </a:p>
          <a:p>
            <a:pPr marL="358775" lvl="0" indent="-177800" algn="just">
              <a:spcBef>
                <a:spcPts val="0"/>
              </a:spcBef>
            </a:pPr>
            <a:r>
              <a:rPr lang="fr-FR" sz="1000" dirty="0"/>
              <a:t>utilisateurs finaux. </a:t>
            </a:r>
            <a:endParaRPr lang="fr-FR" sz="1000" dirty="0" smtClean="0"/>
          </a:p>
          <a:p>
            <a:pPr marL="0" indent="-238069" algn="just">
              <a:spcBef>
                <a:spcPts val="600"/>
              </a:spcBef>
              <a:buNone/>
            </a:pPr>
            <a:r>
              <a:rPr lang="fr-FR" sz="1400" b="1" dirty="0" smtClean="0">
                <a:solidFill>
                  <a:srgbClr val="7CA800"/>
                </a:solidFill>
                <a:latin typeface="Agency FB" panose="020B0503020202020204" pitchFamily="34" charset="0"/>
              </a:rPr>
              <a:t>CONTACTS : </a:t>
            </a:r>
            <a:r>
              <a:rPr lang="fr-FR" sz="1200" b="1" dirty="0" smtClean="0">
                <a:solidFill>
                  <a:srgbClr val="7CA800"/>
                </a:solidFill>
              </a:rPr>
              <a:t> </a:t>
            </a:r>
          </a:p>
          <a:p>
            <a:pPr marL="358775" indent="-180975">
              <a:spcBef>
                <a:spcPts val="0"/>
              </a:spcBef>
              <a:buFont typeface="Wingdings" panose="05000000000000000000" pitchFamily="2" charset="2"/>
              <a:buChar char="§"/>
            </a:pPr>
            <a:r>
              <a:rPr lang="fr-FR" sz="1000" b="1" dirty="0" smtClean="0">
                <a:solidFill>
                  <a:schemeClr val="tx1">
                    <a:lumMod val="65000"/>
                    <a:lumOff val="35000"/>
                  </a:schemeClr>
                </a:solidFill>
              </a:rPr>
              <a:t>Jean-Pierre </a:t>
            </a:r>
            <a:r>
              <a:rPr lang="fr-FR" sz="1000" b="1" dirty="0">
                <a:solidFill>
                  <a:schemeClr val="tx1">
                    <a:lumMod val="65000"/>
                    <a:lumOff val="35000"/>
                  </a:schemeClr>
                </a:solidFill>
              </a:rPr>
              <a:t>TERRAZ </a:t>
            </a:r>
            <a:r>
              <a:rPr lang="fr-FR" sz="1000" dirty="0"/>
              <a:t>- Chargé de valorisation </a:t>
            </a:r>
            <a:r>
              <a:rPr lang="fr-FR" sz="1000" dirty="0" smtClean="0"/>
              <a:t>industrielle - CEA </a:t>
            </a:r>
            <a:r>
              <a:rPr lang="fr-FR" sz="1000" dirty="0"/>
              <a:t>/DEN Cadarache</a:t>
            </a:r>
          </a:p>
          <a:p>
            <a:pPr marL="355600" indent="0">
              <a:spcBef>
                <a:spcPts val="0"/>
              </a:spcBef>
              <a:buNone/>
            </a:pPr>
            <a:r>
              <a:rPr lang="fr-FR" sz="1000" dirty="0"/>
              <a:t>Tél  : 04.42.25.25.46 –  06.83.89.58.87    Email : </a:t>
            </a:r>
            <a:r>
              <a:rPr lang="fr-FR" sz="1000" dirty="0" smtClean="0">
                <a:hlinkClick r:id="rId4"/>
              </a:rPr>
              <a:t>jean-pierre.terraz@cea.fr</a:t>
            </a:r>
            <a:endParaRPr lang="fr-FR" sz="1000" dirty="0" smtClean="0"/>
          </a:p>
          <a:p>
            <a:pPr marL="358775" indent="-180975">
              <a:spcBef>
                <a:spcPts val="400"/>
              </a:spcBef>
              <a:buFont typeface="Wingdings" panose="05000000000000000000" pitchFamily="2" charset="2"/>
              <a:buChar char="§"/>
            </a:pPr>
            <a:r>
              <a:rPr lang="fr-FR" sz="1000" b="1" dirty="0" smtClean="0">
                <a:solidFill>
                  <a:schemeClr val="tx1">
                    <a:lumMod val="65000"/>
                    <a:lumOff val="35000"/>
                  </a:schemeClr>
                </a:solidFill>
              </a:rPr>
              <a:t>Thibaud DELAHAYE </a:t>
            </a:r>
            <a:r>
              <a:rPr lang="fr-FR" sz="1000" dirty="0" smtClean="0"/>
              <a:t>- </a:t>
            </a:r>
            <a:r>
              <a:rPr lang="fr-FR" sz="1000" dirty="0"/>
              <a:t>Chargé de </a:t>
            </a:r>
            <a:r>
              <a:rPr lang="fr-FR" sz="1000" dirty="0" smtClean="0"/>
              <a:t>mission -  CEA </a:t>
            </a:r>
            <a:r>
              <a:rPr lang="fr-FR" sz="1000" dirty="0"/>
              <a:t>/DEN </a:t>
            </a:r>
            <a:r>
              <a:rPr lang="fr-FR" sz="1000" dirty="0" smtClean="0"/>
              <a:t>Marcoule</a:t>
            </a:r>
            <a:endParaRPr lang="fr-FR" sz="1000" dirty="0"/>
          </a:p>
          <a:p>
            <a:pPr marL="355600" indent="0">
              <a:spcBef>
                <a:spcPts val="0"/>
              </a:spcBef>
              <a:buNone/>
            </a:pPr>
            <a:r>
              <a:rPr lang="fr-FR" sz="1000" dirty="0"/>
              <a:t>Tél  : </a:t>
            </a:r>
            <a:r>
              <a:rPr lang="fr-FR" sz="1000" dirty="0" smtClean="0"/>
              <a:t>04.66.79.65.42 – Email </a:t>
            </a:r>
            <a:r>
              <a:rPr lang="fr-FR" sz="1000" dirty="0"/>
              <a:t>: </a:t>
            </a:r>
            <a:r>
              <a:rPr lang="fr-FR" sz="1000" dirty="0" smtClean="0">
                <a:hlinkClick r:id="rId5"/>
              </a:rPr>
              <a:t>thibaud.delahaye@cea.fr</a:t>
            </a:r>
            <a:endParaRPr lang="fr-FR" sz="1000" dirty="0" smtClean="0"/>
          </a:p>
          <a:p>
            <a:pPr marL="355600" indent="0">
              <a:spcBef>
                <a:spcPts val="0"/>
              </a:spcBef>
              <a:buNone/>
            </a:pPr>
            <a:endParaRPr lang="fr-FR" sz="1000" dirty="0"/>
          </a:p>
          <a:p>
            <a:pPr marL="355600" indent="0">
              <a:spcBef>
                <a:spcPts val="0"/>
              </a:spcBef>
              <a:buNone/>
            </a:pPr>
            <a:endParaRPr lang="fr-FR" sz="1000" dirty="0"/>
          </a:p>
        </p:txBody>
      </p:sp>
      <p:sp>
        <p:nvSpPr>
          <p:cNvPr id="7" name="ZoneTexte 6"/>
          <p:cNvSpPr txBox="1"/>
          <p:nvPr/>
        </p:nvSpPr>
        <p:spPr>
          <a:xfrm>
            <a:off x="330740" y="5813631"/>
            <a:ext cx="4602322" cy="269139"/>
          </a:xfrm>
          <a:prstGeom prst="rect">
            <a:avLst/>
          </a:prstGeom>
          <a:noFill/>
        </p:spPr>
        <p:txBody>
          <a:bodyPr wrap="square" lIns="68415" tIns="34208" rIns="68415" bIns="34208" rtlCol="0">
            <a:spAutoFit/>
          </a:bodyPr>
          <a:lstStyle/>
          <a:p>
            <a:r>
              <a:rPr lang="fr-FR" sz="1300" b="1" dirty="0">
                <a:solidFill>
                  <a:srgbClr val="FF0000"/>
                </a:solidFill>
                <a:latin typeface="Agency FB" pitchFamily="34" charset="0"/>
              </a:rPr>
              <a:t>Le CEA </a:t>
            </a:r>
            <a:r>
              <a:rPr lang="fr-FR" sz="1300" b="1" dirty="0" smtClean="0">
                <a:solidFill>
                  <a:srgbClr val="FF0000"/>
                </a:solidFill>
                <a:latin typeface="Agency FB" pitchFamily="34" charset="0"/>
              </a:rPr>
              <a:t>acteur majeur de </a:t>
            </a:r>
            <a:r>
              <a:rPr lang="fr-FR" sz="1300" b="1" dirty="0">
                <a:solidFill>
                  <a:srgbClr val="FF0000"/>
                </a:solidFill>
                <a:latin typeface="Agency FB" pitchFamily="34" charset="0"/>
              </a:rPr>
              <a:t>la </a:t>
            </a:r>
            <a:r>
              <a:rPr lang="fr-FR" sz="1300" b="1" dirty="0" smtClean="0">
                <a:solidFill>
                  <a:srgbClr val="FF0000"/>
                </a:solidFill>
                <a:latin typeface="Agency FB" pitchFamily="34" charset="0"/>
              </a:rPr>
              <a:t>recherche, du </a:t>
            </a:r>
            <a:r>
              <a:rPr lang="fr-FR" sz="1300" b="1" dirty="0">
                <a:solidFill>
                  <a:srgbClr val="FF0000"/>
                </a:solidFill>
                <a:latin typeface="Agency FB" pitchFamily="34" charset="0"/>
              </a:rPr>
              <a:t>développement et </a:t>
            </a:r>
            <a:r>
              <a:rPr lang="fr-FR" sz="1300" b="1" dirty="0" smtClean="0">
                <a:solidFill>
                  <a:srgbClr val="FF0000"/>
                </a:solidFill>
                <a:latin typeface="Agency FB" pitchFamily="34" charset="0"/>
              </a:rPr>
              <a:t>de l’innovation</a:t>
            </a:r>
            <a:r>
              <a:rPr lang="fr-FR" sz="1300" b="1" dirty="0" smtClean="0">
                <a:solidFill>
                  <a:srgbClr val="C00000"/>
                </a:solidFill>
                <a:latin typeface="Agency FB" pitchFamily="34" charset="0"/>
              </a:rPr>
              <a:t>.</a:t>
            </a:r>
            <a:endParaRPr lang="fr-FR" sz="1300" b="1" dirty="0">
              <a:solidFill>
                <a:srgbClr val="C00000"/>
              </a:solidFill>
              <a:latin typeface="Agency FB" pitchFamily="34" charset="0"/>
            </a:endParaRPr>
          </a:p>
        </p:txBody>
      </p:sp>
      <p:pic>
        <p:nvPicPr>
          <p:cNvPr id="1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740" y="6107360"/>
            <a:ext cx="2982891" cy="571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3080" y="6066533"/>
            <a:ext cx="3574787" cy="684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6018" y="6066532"/>
            <a:ext cx="3574787" cy="684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75204" y="5100555"/>
            <a:ext cx="582270" cy="586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ZoneTexte 16"/>
          <p:cNvSpPr txBox="1"/>
          <p:nvPr/>
        </p:nvSpPr>
        <p:spPr>
          <a:xfrm>
            <a:off x="5961112" y="5692938"/>
            <a:ext cx="3502779" cy="400110"/>
          </a:xfrm>
          <a:prstGeom prst="rect">
            <a:avLst/>
          </a:prstGeom>
          <a:noFill/>
        </p:spPr>
        <p:txBody>
          <a:bodyPr wrap="square" rtlCol="0">
            <a:spAutoFit/>
          </a:bodyPr>
          <a:lstStyle/>
          <a:p>
            <a:pPr algn="ctr"/>
            <a:r>
              <a:rPr lang="fr-FR" sz="1000" b="1" dirty="0" smtClean="0">
                <a:solidFill>
                  <a:srgbClr val="7CA800"/>
                </a:solidFill>
              </a:rPr>
              <a:t>Pour s’inscrire, réserver les rendez-vous BtoB,</a:t>
            </a:r>
          </a:p>
          <a:p>
            <a:pPr algn="ctr"/>
            <a:r>
              <a:rPr lang="fr-FR" sz="1000" b="1" dirty="0">
                <a:solidFill>
                  <a:srgbClr val="7CA800"/>
                </a:solidFill>
              </a:rPr>
              <a:t>c</a:t>
            </a:r>
            <a:r>
              <a:rPr lang="fr-FR" sz="1000" b="1" dirty="0" smtClean="0">
                <a:solidFill>
                  <a:srgbClr val="7CA800"/>
                </a:solidFill>
              </a:rPr>
              <a:t>onsulter les fiches marketing des technologies présentées </a:t>
            </a:r>
            <a:r>
              <a:rPr lang="fr-FR" sz="1000" b="1" dirty="0" smtClean="0">
                <a:solidFill>
                  <a:srgbClr val="8EC000"/>
                </a:solidFill>
              </a:rPr>
              <a:t>:</a:t>
            </a:r>
          </a:p>
        </p:txBody>
      </p:sp>
      <p:graphicFrame>
        <p:nvGraphicFramePr>
          <p:cNvPr id="8" name="Objet 7"/>
          <p:cNvGraphicFramePr>
            <a:graphicFrameLocks noChangeAspect="1"/>
          </p:cNvGraphicFramePr>
          <p:nvPr>
            <p:extLst>
              <p:ext uri="{D42A27DB-BD31-4B8C-83A1-F6EECF244321}">
                <p14:modId xmlns:p14="http://schemas.microsoft.com/office/powerpoint/2010/main" val="830098657"/>
              </p:ext>
            </p:extLst>
          </p:nvPr>
        </p:nvGraphicFramePr>
        <p:xfrm>
          <a:off x="8769424" y="332656"/>
          <a:ext cx="823292" cy="672335"/>
        </p:xfrm>
        <a:graphic>
          <a:graphicData uri="http://schemas.openxmlformats.org/presentationml/2006/ole">
            <mc:AlternateContent xmlns:mc="http://schemas.openxmlformats.org/markup-compatibility/2006">
              <mc:Choice xmlns:v="urn:schemas-microsoft-com:vml" Requires="v">
                <p:oleObj spid="_x0000_s2073" name="Acrobat Document" r:id="rId7" imgW="2156411" imgH="1760220" progId="AcroExch.Document.2017">
                  <p:embed/>
                </p:oleObj>
              </mc:Choice>
              <mc:Fallback>
                <p:oleObj name="Acrobat Document" r:id="rId7" imgW="2156411" imgH="1760220" progId="AcroExch.Document.2017">
                  <p:embed/>
                  <p:pic>
                    <p:nvPicPr>
                      <p:cNvPr id="0" name=""/>
                      <p:cNvPicPr/>
                      <p:nvPr/>
                    </p:nvPicPr>
                    <p:blipFill>
                      <a:blip r:embed="rId8"/>
                      <a:stretch>
                        <a:fillRect/>
                      </a:stretch>
                    </p:blipFill>
                    <p:spPr>
                      <a:xfrm>
                        <a:off x="8769424" y="332656"/>
                        <a:ext cx="823292" cy="672335"/>
                      </a:xfrm>
                      <a:prstGeom prst="rect">
                        <a:avLst/>
                      </a:prstGeom>
                    </p:spPr>
                  </p:pic>
                </p:oleObj>
              </mc:Fallback>
            </mc:AlternateContent>
          </a:graphicData>
        </a:graphic>
      </p:graphicFrame>
      <p:sp>
        <p:nvSpPr>
          <p:cNvPr id="13" name="ZoneTexte 12"/>
          <p:cNvSpPr txBox="1"/>
          <p:nvPr/>
        </p:nvSpPr>
        <p:spPr>
          <a:xfrm>
            <a:off x="7343604" y="6020387"/>
            <a:ext cx="928206" cy="5847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57815" rtl="0" fontAlgn="auto" latinLnBrk="0" hangingPunct="0">
              <a:lnSpc>
                <a:spcPct val="100000"/>
              </a:lnSpc>
              <a:spcBef>
                <a:spcPts val="0"/>
              </a:spcBef>
              <a:spcAft>
                <a:spcPts val="0"/>
              </a:spcAft>
              <a:buClrTx/>
              <a:buSzTx/>
              <a:buFontTx/>
              <a:buNone/>
              <a:tabLst/>
            </a:pPr>
            <a:r>
              <a:rPr lang="fr-FR" sz="800" dirty="0">
                <a:solidFill>
                  <a:srgbClr val="7CA800"/>
                </a:solidFill>
                <a:sym typeface="Calibri"/>
              </a:rPr>
              <a:t>u</a:t>
            </a:r>
            <a:r>
              <a:rPr kumimoji="0" lang="fr-FR" sz="800" b="0" i="0" u="none" strike="noStrike" cap="none" spc="0" normalizeH="0" baseline="0" dirty="0" smtClean="0">
                <a:ln>
                  <a:noFill/>
                </a:ln>
                <a:solidFill>
                  <a:srgbClr val="7CA800"/>
                </a:solidFill>
                <a:effectLst/>
                <a:uFillTx/>
                <a:latin typeface="+mn-lt"/>
                <a:ea typeface="+mn-ea"/>
                <a:cs typeface="+mn-cs"/>
                <a:sym typeface="Calibri"/>
              </a:rPr>
              <a:t>ne plateforme web sera tout prochainement mise en ligne</a:t>
            </a:r>
            <a:endParaRPr kumimoji="0" lang="fr-FR" sz="800" b="0" i="0" u="none" strike="noStrike" cap="none" spc="0" normalizeH="0" baseline="0" dirty="0">
              <a:ln>
                <a:noFill/>
              </a:ln>
              <a:solidFill>
                <a:srgbClr val="7CA800"/>
              </a:solidFill>
              <a:effectLst/>
              <a:uFillTx/>
              <a:latin typeface="+mn-lt"/>
              <a:ea typeface="+mn-ea"/>
              <a:cs typeface="+mn-cs"/>
              <a:sym typeface="Calibri"/>
            </a:endParaRPr>
          </a:p>
        </p:txBody>
      </p:sp>
    </p:spTree>
    <p:extLst>
      <p:ext uri="{BB962C8B-B14F-4D97-AF65-F5344CB8AC3E}">
        <p14:creationId xmlns:p14="http://schemas.microsoft.com/office/powerpoint/2010/main" val="200862082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26022</TotalTime>
  <Words>393</Words>
  <Application>Microsoft Office PowerPoint</Application>
  <PresentationFormat>Format A4 (210 x 297 mm)</PresentationFormat>
  <Paragraphs>72</Paragraphs>
  <Slides>2</Slides>
  <Notes>0</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2</vt:i4>
      </vt:variant>
    </vt:vector>
  </HeadingPairs>
  <TitlesOfParts>
    <vt:vector size="9" baseType="lpstr">
      <vt:lpstr>Agency FB</vt:lpstr>
      <vt:lpstr>Arial</vt:lpstr>
      <vt:lpstr>Arial Narrow</vt:lpstr>
      <vt:lpstr>Calibri</vt:lpstr>
      <vt:lpstr>Wingdings</vt:lpstr>
      <vt:lpstr>Thème Office</vt:lpstr>
      <vt:lpstr>Acrobat Document</vt:lpstr>
      <vt:lpstr>Présentation PowerPoint</vt:lpstr>
      <vt:lpstr>Présentation PowerPoint</vt:lpstr>
    </vt:vector>
  </TitlesOfParts>
  <Company>CEA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Jean-Pierre TERRAZ</dc:creator>
  <cp:lastModifiedBy>Hilda</cp:lastModifiedBy>
  <cp:revision>261</cp:revision>
  <cp:lastPrinted>2019-03-06T15:17:30Z</cp:lastPrinted>
  <dcterms:created xsi:type="dcterms:W3CDTF">2013-09-24T08:10:21Z</dcterms:created>
  <dcterms:modified xsi:type="dcterms:W3CDTF">2019-03-13T13:39:44Z</dcterms:modified>
</cp:coreProperties>
</file>